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98" r:id="rId3"/>
    <p:sldId id="299" r:id="rId4"/>
    <p:sldId id="274" r:id="rId5"/>
    <p:sldId id="278" r:id="rId6"/>
    <p:sldId id="288" r:id="rId7"/>
    <p:sldId id="289" r:id="rId8"/>
    <p:sldId id="290" r:id="rId9"/>
    <p:sldId id="291" r:id="rId10"/>
    <p:sldId id="292" r:id="rId11"/>
    <p:sldId id="293" r:id="rId12"/>
    <p:sldId id="294" r:id="rId13"/>
    <p:sldId id="295" r:id="rId14"/>
    <p:sldId id="296" r:id="rId15"/>
    <p:sldId id="279" r:id="rId16"/>
    <p:sldId id="280" r:id="rId17"/>
    <p:sldId id="281" r:id="rId18"/>
    <p:sldId id="286" r:id="rId19"/>
    <p:sldId id="282" r:id="rId20"/>
    <p:sldId id="283" r:id="rId21"/>
    <p:sldId id="284" r:id="rId22"/>
    <p:sldId id="285" r:id="rId23"/>
    <p:sldId id="258" r:id="rId24"/>
    <p:sldId id="259" r:id="rId25"/>
    <p:sldId id="260" r:id="rId26"/>
    <p:sldId id="261" r:id="rId27"/>
    <p:sldId id="262" r:id="rId28"/>
    <p:sldId id="263" r:id="rId29"/>
    <p:sldId id="297" r:id="rId30"/>
    <p:sldId id="264" r:id="rId31"/>
    <p:sldId id="265" r:id="rId32"/>
    <p:sldId id="266" r:id="rId33"/>
    <p:sldId id="267" r:id="rId34"/>
    <p:sldId id="268" r:id="rId35"/>
    <p:sldId id="269" r:id="rId36"/>
    <p:sldId id="270" r:id="rId37"/>
    <p:sldId id="271" r:id="rId38"/>
    <p:sldId id="272" r:id="rId39"/>
    <p:sldId id="27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7" d="100"/>
          <a:sy n="77" d="100"/>
        </p:scale>
        <p:origin x="-216"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2011965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1479915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9683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198121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3196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570376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3461940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303680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39761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F66FA7-FD4C-4B54-9F4D-FC9DA9F21514}" type="datetimeFigureOut">
              <a:rPr lang="en-US" smtClean="0"/>
              <a:t>8/15/2019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244459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9F66FA7-FD4C-4B54-9F4D-FC9DA9F21514}"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128216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9F66FA7-FD4C-4B54-9F4D-FC9DA9F21514}" type="datetimeFigureOut">
              <a:rPr lang="en-US" smtClean="0"/>
              <a:t>8/15/2019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217715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9F66FA7-FD4C-4B54-9F4D-FC9DA9F21514}" type="datetimeFigureOut">
              <a:rPr lang="en-US" smtClean="0"/>
              <a:t>8/15/2019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2259255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F66FA7-FD4C-4B54-9F4D-FC9DA9F21514}" type="datetimeFigureOut">
              <a:rPr lang="en-US" smtClean="0"/>
              <a:t>8/15/2019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1357040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F66FA7-FD4C-4B54-9F4D-FC9DA9F21514}" type="datetimeFigureOut">
              <a:rPr lang="en-US" smtClean="0"/>
              <a:t>8/15/2019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D2061-AB92-4B7C-B0AA-D509CBA271F1}" type="slidenum">
              <a:rPr lang="en-US" smtClean="0"/>
              <a:t>‹#›</a:t>
            </a:fld>
            <a:endParaRPr lang="en-US"/>
          </a:p>
        </p:txBody>
      </p:sp>
    </p:spTree>
    <p:extLst>
      <p:ext uri="{BB962C8B-B14F-4D97-AF65-F5344CB8AC3E}">
        <p14:creationId xmlns:p14="http://schemas.microsoft.com/office/powerpoint/2010/main" val="213175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D2061-AB92-4B7C-B0AA-D509CBA271F1}" type="slidenum">
              <a:rPr lang="en-US" smtClean="0"/>
              <a:t>‹#›</a:t>
            </a:fld>
            <a:endParaRPr lang="en-US"/>
          </a:p>
        </p:txBody>
      </p:sp>
      <p:sp>
        <p:nvSpPr>
          <p:cNvPr id="5" name="Date Placeholder 4"/>
          <p:cNvSpPr>
            <a:spLocks noGrp="1"/>
          </p:cNvSpPr>
          <p:nvPr>
            <p:ph type="dt" sz="half" idx="10"/>
          </p:nvPr>
        </p:nvSpPr>
        <p:spPr/>
        <p:txBody>
          <a:bodyPr/>
          <a:lstStyle/>
          <a:p>
            <a:fld id="{59F66FA7-FD4C-4B54-9F4D-FC9DA9F21514}" type="datetimeFigureOut">
              <a:rPr lang="en-US" smtClean="0"/>
              <a:t>8/15/2019</a:t>
            </a:fld>
            <a:endParaRPr lang="en-US"/>
          </a:p>
        </p:txBody>
      </p:sp>
    </p:spTree>
    <p:extLst>
      <p:ext uri="{BB962C8B-B14F-4D97-AF65-F5344CB8AC3E}">
        <p14:creationId xmlns:p14="http://schemas.microsoft.com/office/powerpoint/2010/main" val="1337855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F66FA7-FD4C-4B54-9F4D-FC9DA9F21514}" type="datetimeFigureOut">
              <a:rPr lang="en-US" smtClean="0"/>
              <a:t>8/15/2019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ED2061-AB92-4B7C-B0AA-D509CBA271F1}" type="slidenum">
              <a:rPr lang="en-US" smtClean="0"/>
              <a:t>‹#›</a:t>
            </a:fld>
            <a:endParaRPr lang="en-US"/>
          </a:p>
        </p:txBody>
      </p:sp>
    </p:spTree>
    <p:extLst>
      <p:ext uri="{BB962C8B-B14F-4D97-AF65-F5344CB8AC3E}">
        <p14:creationId xmlns:p14="http://schemas.microsoft.com/office/powerpoint/2010/main" val="181070554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تماس پوست با پوست</a:t>
            </a:r>
            <a:endParaRPr lang="en-US" dirty="0"/>
          </a:p>
        </p:txBody>
      </p:sp>
      <p:sp>
        <p:nvSpPr>
          <p:cNvPr id="3" name="Subtitle 2"/>
          <p:cNvSpPr>
            <a:spLocks noGrp="1"/>
          </p:cNvSpPr>
          <p:nvPr>
            <p:ph type="subTitle" idx="1"/>
          </p:nvPr>
        </p:nvSpPr>
        <p:spPr/>
        <p:txBody>
          <a:bodyPr>
            <a:normAutofit lnSpcReduction="10000"/>
          </a:bodyPr>
          <a:lstStyle/>
          <a:p>
            <a:r>
              <a:rPr lang="fa-IR" dirty="0" smtClean="0"/>
              <a:t>دکتر سویل حکیمی</a:t>
            </a:r>
          </a:p>
          <a:p>
            <a:r>
              <a:rPr lang="fa-IR" dirty="0" smtClean="0"/>
              <a:t>دانشیار تمام وقت جغرافیایی</a:t>
            </a:r>
          </a:p>
          <a:p>
            <a:r>
              <a:rPr lang="fa-IR" dirty="0" smtClean="0"/>
              <a:t>دانشگاه عاوم پزشکی تبریز</a:t>
            </a:r>
            <a:endParaRPr lang="en-US" dirty="0"/>
          </a:p>
        </p:txBody>
      </p:sp>
    </p:spTree>
    <p:extLst>
      <p:ext uri="{BB962C8B-B14F-4D97-AF65-F5344CB8AC3E}">
        <p14:creationId xmlns:p14="http://schemas.microsoft.com/office/powerpoint/2010/main" val="322475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a:bodyPr>
          <a:lstStyle/>
          <a:p>
            <a:r>
              <a:rPr lang="en-US" sz="2800" dirty="0" smtClean="0"/>
              <a:t>breastfeeding </a:t>
            </a:r>
            <a:r>
              <a:rPr lang="en-US" sz="2800" dirty="0"/>
              <a:t>was associated with </a:t>
            </a:r>
            <a:r>
              <a:rPr lang="en-US" sz="2800" dirty="0">
                <a:solidFill>
                  <a:srgbClr val="FF0000"/>
                </a:solidFill>
              </a:rPr>
              <a:t>a 68% reduction </a:t>
            </a:r>
            <a:r>
              <a:rPr lang="en-US" sz="2800" dirty="0" smtClean="0">
                <a:solidFill>
                  <a:srgbClr val="FF0000"/>
                </a:solidFill>
              </a:rPr>
              <a:t> </a:t>
            </a:r>
            <a:r>
              <a:rPr lang="it-IT" sz="2800" dirty="0" smtClean="0">
                <a:solidFill>
                  <a:srgbClr val="FF0000"/>
                </a:solidFill>
              </a:rPr>
              <a:t> </a:t>
            </a:r>
            <a:r>
              <a:rPr lang="it-IT" sz="2800" dirty="0">
                <a:solidFill>
                  <a:srgbClr val="FF0000"/>
                </a:solidFill>
              </a:rPr>
              <a:t>in </a:t>
            </a:r>
            <a:r>
              <a:rPr lang="it-IT" sz="2800" dirty="0" smtClean="0">
                <a:solidFill>
                  <a:srgbClr val="FF0000"/>
                </a:solidFill>
              </a:rPr>
              <a:t>malocclusions.</a:t>
            </a:r>
            <a:r>
              <a:rPr lang="en-US" sz="2800" dirty="0">
                <a:solidFill>
                  <a:srgbClr val="FF0000"/>
                </a:solidFill>
              </a:rPr>
              <a:t> </a:t>
            </a:r>
            <a:r>
              <a:rPr lang="en-US" sz="2800" dirty="0" smtClean="0">
                <a:solidFill>
                  <a:srgbClr val="FF0000"/>
                </a:solidFill>
              </a:rPr>
              <a:t>Most </a:t>
            </a:r>
            <a:r>
              <a:rPr lang="en-US" sz="2800" dirty="0">
                <a:solidFill>
                  <a:srgbClr val="FF0000"/>
                </a:solidFill>
              </a:rPr>
              <a:t>studies were </a:t>
            </a:r>
            <a:r>
              <a:rPr lang="en-US" sz="2800" dirty="0" smtClean="0">
                <a:solidFill>
                  <a:srgbClr val="FF0000"/>
                </a:solidFill>
              </a:rPr>
              <a:t> restricted </a:t>
            </a:r>
            <a:r>
              <a:rPr lang="en-US" sz="2800" dirty="0"/>
              <a:t>to young children with deciduous teeth, </a:t>
            </a:r>
            <a:r>
              <a:rPr lang="en-US" sz="2800" dirty="0" smtClean="0"/>
              <a:t>but malocclusion </a:t>
            </a:r>
            <a:r>
              <a:rPr lang="en-US" sz="2800" dirty="0"/>
              <a:t>in this age group is a risk factor </a:t>
            </a:r>
            <a:r>
              <a:rPr lang="en-US" sz="2800" dirty="0" smtClean="0"/>
              <a:t>for malocclusion </a:t>
            </a:r>
            <a:r>
              <a:rPr lang="en-US" sz="2800" dirty="0"/>
              <a:t>in permanent (adult) teeth.</a:t>
            </a:r>
          </a:p>
          <a:p>
            <a:r>
              <a:rPr lang="en-US" sz="2800" dirty="0"/>
              <a:t> </a:t>
            </a:r>
            <a:r>
              <a:rPr lang="en-US" sz="2800" dirty="0" smtClean="0"/>
              <a:t>However, breastfeeding </a:t>
            </a:r>
            <a:r>
              <a:rPr lang="en-US" sz="2800" dirty="0"/>
              <a:t>for longer </a:t>
            </a:r>
            <a:r>
              <a:rPr lang="en-US" sz="2800" dirty="0">
                <a:solidFill>
                  <a:srgbClr val="FF0000"/>
                </a:solidFill>
              </a:rPr>
              <a:t>than 12 months and </a:t>
            </a:r>
            <a:r>
              <a:rPr lang="en-US" sz="2800" dirty="0" smtClean="0">
                <a:solidFill>
                  <a:srgbClr val="FF0000"/>
                </a:solidFill>
              </a:rPr>
              <a:t>nocturnal feeding </a:t>
            </a:r>
            <a:r>
              <a:rPr lang="en-US" sz="2800" dirty="0">
                <a:solidFill>
                  <a:srgbClr val="FF0000"/>
                </a:solidFill>
              </a:rPr>
              <a:t>were associated with 2–3-times increases </a:t>
            </a:r>
            <a:r>
              <a:rPr lang="en-US" sz="2800" dirty="0" smtClean="0">
                <a:solidFill>
                  <a:srgbClr val="FF0000"/>
                </a:solidFill>
              </a:rPr>
              <a:t>in</a:t>
            </a:r>
            <a:r>
              <a:rPr lang="en-US" sz="2800" dirty="0">
                <a:solidFill>
                  <a:srgbClr val="FF0000"/>
                </a:solidFill>
              </a:rPr>
              <a:t> </a:t>
            </a:r>
            <a:r>
              <a:rPr lang="en-US" sz="2800" dirty="0" smtClean="0">
                <a:solidFill>
                  <a:srgbClr val="FF0000"/>
                </a:solidFill>
              </a:rPr>
              <a:t>dental </a:t>
            </a:r>
            <a:r>
              <a:rPr lang="en-US" sz="2800" dirty="0">
                <a:solidFill>
                  <a:srgbClr val="FF0000"/>
                </a:solidFill>
              </a:rPr>
              <a:t>caries in deciduous teeth, possibly due to </a:t>
            </a:r>
            <a:r>
              <a:rPr lang="en-US" sz="2800" dirty="0" smtClean="0">
                <a:solidFill>
                  <a:srgbClr val="FF0000"/>
                </a:solidFill>
              </a:rPr>
              <a:t> inadequate </a:t>
            </a:r>
            <a:r>
              <a:rPr lang="en-US" sz="2800" dirty="0">
                <a:solidFill>
                  <a:srgbClr val="FF0000"/>
                </a:solidFill>
              </a:rPr>
              <a:t>oral hygiene after feeding</a:t>
            </a:r>
            <a:r>
              <a:rPr lang="en-US" sz="2800" dirty="0" smtClean="0">
                <a:solidFill>
                  <a:srgbClr val="FF0000"/>
                </a:solidFill>
              </a:rPr>
              <a:t>.</a:t>
            </a:r>
            <a:endParaRPr lang="fa-IR" sz="2800" dirty="0">
              <a:solidFill>
                <a:srgbClr val="FF0000"/>
              </a:solidFill>
            </a:endParaRPr>
          </a:p>
          <a:p>
            <a:endParaRPr lang="fa-IR" sz="2800" dirty="0"/>
          </a:p>
        </p:txBody>
      </p:sp>
    </p:spTree>
    <p:extLst>
      <p:ext uri="{BB962C8B-B14F-4D97-AF65-F5344CB8AC3E}">
        <p14:creationId xmlns:p14="http://schemas.microsoft.com/office/powerpoint/2010/main" val="4226411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10000"/>
          </a:bodyPr>
          <a:lstStyle/>
          <a:p>
            <a:pPr algn="just"/>
            <a:r>
              <a:rPr lang="en-US" sz="3600" dirty="0"/>
              <a:t>Attained weight and length at </a:t>
            </a:r>
            <a:r>
              <a:rPr lang="en-US" sz="3600" dirty="0">
                <a:solidFill>
                  <a:srgbClr val="FF0000"/>
                </a:solidFill>
              </a:rPr>
              <a:t>about 6 months did </a:t>
            </a:r>
            <a:r>
              <a:rPr lang="en-US" sz="3600" dirty="0" smtClean="0">
                <a:solidFill>
                  <a:srgbClr val="FF0000"/>
                </a:solidFill>
              </a:rPr>
              <a:t>not differ</a:t>
            </a:r>
            <a:r>
              <a:rPr lang="en-US" sz="3600" dirty="0">
                <a:solidFill>
                  <a:srgbClr val="FF0000"/>
                </a:solidFill>
              </a:rPr>
              <a:t>, but there was a small reduction </a:t>
            </a:r>
            <a:r>
              <a:rPr lang="en-US" sz="3600" dirty="0" smtClean="0">
                <a:solidFill>
                  <a:srgbClr val="FF0000"/>
                </a:solidFill>
              </a:rPr>
              <a:t>in </a:t>
            </a:r>
            <a:r>
              <a:rPr lang="en-US" sz="3600" dirty="0">
                <a:solidFill>
                  <a:srgbClr val="FF0000"/>
                </a:solidFill>
              </a:rPr>
              <a:t>body-mass index (BMI) </a:t>
            </a:r>
            <a:r>
              <a:rPr lang="en-US" sz="3600" dirty="0" smtClean="0">
                <a:solidFill>
                  <a:srgbClr val="FF0000"/>
                </a:solidFill>
              </a:rPr>
              <a:t>or bodyweight </a:t>
            </a:r>
            <a:r>
              <a:rPr lang="en-US" sz="3600" dirty="0">
                <a:solidFill>
                  <a:srgbClr val="FF0000"/>
                </a:solidFill>
              </a:rPr>
              <a:t>for length in children whose </a:t>
            </a:r>
            <a:r>
              <a:rPr lang="en-US" sz="3600" dirty="0" smtClean="0">
                <a:solidFill>
                  <a:srgbClr val="FF0000"/>
                </a:solidFill>
              </a:rPr>
              <a:t>mothers received </a:t>
            </a:r>
            <a:r>
              <a:rPr lang="en-US" sz="3600" dirty="0">
                <a:solidFill>
                  <a:srgbClr val="FF0000"/>
                </a:solidFill>
              </a:rPr>
              <a:t>the breastfeeding </a:t>
            </a:r>
            <a:r>
              <a:rPr lang="en-US" sz="3600" dirty="0"/>
              <a:t>promotion intervention </a:t>
            </a:r>
            <a:r>
              <a:rPr lang="en-US" sz="3600" dirty="0" smtClean="0"/>
              <a:t> compared </a:t>
            </a:r>
            <a:r>
              <a:rPr lang="en-US" sz="3600" dirty="0"/>
              <a:t>with those whose mothers did not receive the </a:t>
            </a:r>
            <a:r>
              <a:rPr lang="en-US" sz="3600" dirty="0" smtClean="0"/>
              <a:t> promotion </a:t>
            </a:r>
            <a:r>
              <a:rPr lang="en-US" sz="3600" dirty="0"/>
              <a:t>intervention </a:t>
            </a:r>
            <a:r>
              <a:rPr lang="en-US" sz="3600" dirty="0" smtClean="0"/>
              <a:t>.</a:t>
            </a:r>
            <a:endParaRPr lang="fa-IR" sz="3600" dirty="0"/>
          </a:p>
        </p:txBody>
      </p:sp>
    </p:spTree>
    <p:extLst>
      <p:ext uri="{BB962C8B-B14F-4D97-AF65-F5344CB8AC3E}">
        <p14:creationId xmlns:p14="http://schemas.microsoft.com/office/powerpoint/2010/main" val="2673373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Long-term effects in children</a:t>
            </a:r>
            <a:r>
              <a:rPr lang="en-US" b="1" dirty="0" smtClean="0"/>
              <a:t>:</a:t>
            </a:r>
            <a:r>
              <a:rPr lang="en-US" dirty="0"/>
              <a:t/>
            </a:r>
            <a:br>
              <a:rPr lang="en-US" dirty="0"/>
            </a:br>
            <a:endParaRPr lang="fa-IR" dirty="0"/>
          </a:p>
        </p:txBody>
      </p:sp>
      <p:sp>
        <p:nvSpPr>
          <p:cNvPr id="3" name="Content Placeholder 2"/>
          <p:cNvSpPr>
            <a:spLocks noGrp="1"/>
          </p:cNvSpPr>
          <p:nvPr>
            <p:ph idx="1"/>
          </p:nvPr>
        </p:nvSpPr>
        <p:spPr/>
        <p:txBody>
          <a:bodyPr>
            <a:normAutofit lnSpcReduction="10000"/>
          </a:bodyPr>
          <a:lstStyle/>
          <a:p>
            <a:r>
              <a:rPr lang="en-US" sz="2800" dirty="0" smtClean="0"/>
              <a:t>breastfeeding </a:t>
            </a:r>
            <a:r>
              <a:rPr lang="en-US" sz="2800" dirty="0"/>
              <a:t>were associated with </a:t>
            </a:r>
            <a:r>
              <a:rPr lang="en-US" sz="2800" dirty="0" smtClean="0"/>
              <a:t>a </a:t>
            </a:r>
            <a:r>
              <a:rPr lang="en-US" sz="2800" dirty="0" smtClean="0">
                <a:solidFill>
                  <a:srgbClr val="FF0000"/>
                </a:solidFill>
              </a:rPr>
              <a:t>26%</a:t>
            </a:r>
            <a:r>
              <a:rPr lang="en-US" sz="2800" dirty="0">
                <a:solidFill>
                  <a:srgbClr val="FF0000"/>
                </a:solidFill>
              </a:rPr>
              <a:t> </a:t>
            </a:r>
            <a:r>
              <a:rPr lang="en-US" sz="2800" dirty="0" smtClean="0">
                <a:solidFill>
                  <a:srgbClr val="FF0000"/>
                </a:solidFill>
              </a:rPr>
              <a:t>reduction of </a:t>
            </a:r>
            <a:r>
              <a:rPr lang="en-US" sz="2800" dirty="0">
                <a:solidFill>
                  <a:srgbClr val="FF0000"/>
                </a:solidFill>
              </a:rPr>
              <a:t>overweight </a:t>
            </a:r>
            <a:r>
              <a:rPr lang="en-US" sz="2800" dirty="0" smtClean="0">
                <a:solidFill>
                  <a:srgbClr val="FF0000"/>
                </a:solidFill>
              </a:rPr>
              <a:t>or </a:t>
            </a:r>
            <a:r>
              <a:rPr lang="en-US" sz="2800" dirty="0">
                <a:solidFill>
                  <a:srgbClr val="FF0000"/>
                </a:solidFill>
              </a:rPr>
              <a:t>obesity</a:t>
            </a:r>
            <a:r>
              <a:rPr lang="en-US" sz="2800" dirty="0" smtClean="0">
                <a:solidFill>
                  <a:srgbClr val="FF0000"/>
                </a:solidFill>
              </a:rPr>
              <a:t>.</a:t>
            </a:r>
          </a:p>
          <a:p>
            <a:r>
              <a:rPr lang="en-US" sz="2800" dirty="0"/>
              <a:t>For the incidence of </a:t>
            </a:r>
            <a:r>
              <a:rPr lang="en-US" sz="2800" dirty="0">
                <a:solidFill>
                  <a:srgbClr val="FF0000"/>
                </a:solidFill>
              </a:rPr>
              <a:t>type 2 diabetes, the pooled </a:t>
            </a:r>
            <a:r>
              <a:rPr lang="en-US" sz="2800" dirty="0" smtClean="0">
                <a:solidFill>
                  <a:srgbClr val="FF0000"/>
                </a:solidFill>
              </a:rPr>
              <a:t>results </a:t>
            </a:r>
            <a:r>
              <a:rPr lang="en-US" sz="2800" dirty="0">
                <a:solidFill>
                  <a:srgbClr val="FF0000"/>
                </a:solidFill>
              </a:rPr>
              <a:t>indicate a 35% </a:t>
            </a:r>
            <a:r>
              <a:rPr lang="en-US" sz="2800" dirty="0" smtClean="0">
                <a:solidFill>
                  <a:srgbClr val="FF0000"/>
                </a:solidFill>
              </a:rPr>
              <a:t>reduction.</a:t>
            </a:r>
          </a:p>
          <a:p>
            <a:r>
              <a:rPr lang="en-US" sz="2800" dirty="0" smtClean="0"/>
              <a:t> The direction and magnitude of the association with diabetes are consistent with findings for over weight. An earlier review of six studies indicated </a:t>
            </a:r>
            <a:r>
              <a:rPr lang="en-US" sz="2800" dirty="0" smtClean="0">
                <a:solidFill>
                  <a:srgbClr val="FF0000"/>
                </a:solidFill>
              </a:rPr>
              <a:t>a possible protective effect against type 1 diabetes.</a:t>
            </a:r>
          </a:p>
          <a:p>
            <a:endParaRPr lang="en-US" sz="2800" dirty="0"/>
          </a:p>
          <a:p>
            <a:endParaRPr lang="fa-IR" sz="2800" dirty="0"/>
          </a:p>
        </p:txBody>
      </p:sp>
    </p:spTree>
    <p:extLst>
      <p:ext uri="{BB962C8B-B14F-4D97-AF65-F5344CB8AC3E}">
        <p14:creationId xmlns:p14="http://schemas.microsoft.com/office/powerpoint/2010/main" val="191656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a:r>
              <a:rPr lang="en-US" sz="3600" dirty="0"/>
              <a:t>Breastfeeding was consistently associated with </a:t>
            </a:r>
            <a:r>
              <a:rPr lang="en-US" sz="3600" dirty="0" smtClean="0"/>
              <a:t>higher performance </a:t>
            </a:r>
            <a:r>
              <a:rPr lang="en-US" sz="3600" dirty="0"/>
              <a:t>in intelligence tests in children </a:t>
            </a:r>
            <a:r>
              <a:rPr lang="en-US" sz="3600" dirty="0" smtClean="0"/>
              <a:t>and adolescents.</a:t>
            </a:r>
            <a:endParaRPr lang="fa-IR" sz="3600" dirty="0"/>
          </a:p>
        </p:txBody>
      </p:sp>
    </p:spTree>
    <p:extLst>
      <p:ext uri="{BB962C8B-B14F-4D97-AF65-F5344CB8AC3E}">
        <p14:creationId xmlns:p14="http://schemas.microsoft.com/office/powerpoint/2010/main" val="3375095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Effect on mother</a:t>
            </a:r>
            <a:endParaRPr lang="fa-IR" dirty="0"/>
          </a:p>
        </p:txBody>
      </p:sp>
      <p:sp>
        <p:nvSpPr>
          <p:cNvPr id="3" name="Content Placeholder 2"/>
          <p:cNvSpPr>
            <a:spLocks noGrp="1"/>
          </p:cNvSpPr>
          <p:nvPr>
            <p:ph idx="1"/>
          </p:nvPr>
        </p:nvSpPr>
        <p:spPr/>
        <p:txBody>
          <a:bodyPr>
            <a:noAutofit/>
          </a:bodyPr>
          <a:lstStyle/>
          <a:p>
            <a:r>
              <a:rPr lang="en-US" sz="2400" dirty="0"/>
              <a:t>Evidence exists of a robust inverse association </a:t>
            </a:r>
            <a:r>
              <a:rPr lang="en-US" sz="2400" dirty="0" smtClean="0"/>
              <a:t>between breastfeeding </a:t>
            </a:r>
            <a:r>
              <a:rPr lang="en-US" sz="2400" dirty="0"/>
              <a:t>and breast cancer </a:t>
            </a:r>
            <a:r>
              <a:rPr lang="en-US" sz="2400" dirty="0" smtClean="0"/>
              <a:t>. </a:t>
            </a:r>
            <a:r>
              <a:rPr lang="en-US" sz="2400" dirty="0"/>
              <a:t>The </a:t>
            </a:r>
            <a:r>
              <a:rPr lang="en-US" sz="2400" dirty="0" smtClean="0"/>
              <a:t>largest individual-level </a:t>
            </a:r>
            <a:r>
              <a:rPr lang="en-US" sz="2400" dirty="0"/>
              <a:t>analysis on this topic included </a:t>
            </a:r>
            <a:r>
              <a:rPr lang="en-US" sz="2400" dirty="0" smtClean="0"/>
              <a:t>about Each 12-month </a:t>
            </a:r>
            <a:r>
              <a:rPr lang="en-US" sz="2400" dirty="0"/>
              <a:t>increase in lifetime breast feeding </a:t>
            </a:r>
            <a:r>
              <a:rPr lang="en-US" sz="2400" dirty="0" smtClean="0"/>
              <a:t>was associated </a:t>
            </a:r>
            <a:r>
              <a:rPr lang="en-US" sz="2400" dirty="0"/>
              <a:t>with a reduction of 4·3% </a:t>
            </a:r>
            <a:r>
              <a:rPr lang="en-US" sz="2400" dirty="0" smtClean="0"/>
              <a:t>.</a:t>
            </a:r>
            <a:endParaRPr lang="en-US" sz="2400" dirty="0"/>
          </a:p>
          <a:p>
            <a:r>
              <a:rPr lang="en-US" sz="2800" dirty="0">
                <a:solidFill>
                  <a:srgbClr val="FF0000"/>
                </a:solidFill>
              </a:rPr>
              <a:t>more rapid maternal weight </a:t>
            </a:r>
            <a:r>
              <a:rPr lang="en-US" sz="2800" dirty="0" smtClean="0">
                <a:solidFill>
                  <a:srgbClr val="FF0000"/>
                </a:solidFill>
              </a:rPr>
              <a:t>loss</a:t>
            </a:r>
            <a:endParaRPr lang="en-US" sz="2400" dirty="0"/>
          </a:p>
          <a:p>
            <a:r>
              <a:rPr lang="en-US" sz="2400" dirty="0"/>
              <a:t>The role of breastfeeding in birth spacing is well </a:t>
            </a:r>
            <a:r>
              <a:rPr lang="en-US" sz="2400" dirty="0" err="1"/>
              <a:t>recognised</a:t>
            </a:r>
            <a:r>
              <a:rPr lang="en-US" sz="2400" dirty="0"/>
              <a:t>.  </a:t>
            </a:r>
            <a:endParaRPr lang="fa-IR" sz="2400" dirty="0"/>
          </a:p>
          <a:p>
            <a:endParaRPr lang="fa-IR" sz="2400" dirty="0"/>
          </a:p>
        </p:txBody>
      </p:sp>
    </p:spTree>
    <p:extLst>
      <p:ext uri="{BB962C8B-B14F-4D97-AF65-F5344CB8AC3E}">
        <p14:creationId xmlns:p14="http://schemas.microsoft.com/office/powerpoint/2010/main" val="1232010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.مزایای تماس پوست با پوست مادر و نوزاد پس از تولد</a:t>
            </a:r>
            <a:endParaRPr lang="en-US" dirty="0"/>
          </a:p>
        </p:txBody>
      </p:sp>
      <p:sp>
        <p:nvSpPr>
          <p:cNvPr id="3" name="Content Placeholder 2"/>
          <p:cNvSpPr>
            <a:spLocks noGrp="1"/>
          </p:cNvSpPr>
          <p:nvPr>
            <p:ph idx="1"/>
          </p:nvPr>
        </p:nvSpPr>
        <p:spPr/>
        <p:txBody>
          <a:bodyPr>
            <a:noAutofit/>
          </a:bodyPr>
          <a:lstStyle/>
          <a:p>
            <a:pPr algn="r" rtl="1"/>
            <a:r>
              <a:rPr lang="fa-IR" sz="3200" dirty="0" smtClean="0">
                <a:cs typeface="2  Nazanin" panose="00000400000000000000" pitchFamily="2" charset="-78"/>
              </a:rPr>
              <a:t>ارتباط تنگاتنگ تماس پوست </a:t>
            </a:r>
            <a:r>
              <a:rPr lang="fa-IR" sz="3200" dirty="0">
                <a:cs typeface="2  Nazanin" panose="00000400000000000000" pitchFamily="2" charset="-78"/>
              </a:rPr>
              <a:t>با پوست مادر </a:t>
            </a:r>
            <a:r>
              <a:rPr lang="fa-IR" sz="3200" dirty="0" smtClean="0">
                <a:cs typeface="2  Nazanin" panose="00000400000000000000" pitchFamily="2" charset="-78"/>
              </a:rPr>
              <a:t>تغذیه با شیر مادر</a:t>
            </a:r>
          </a:p>
          <a:p>
            <a:pPr algn="r" rtl="1"/>
            <a:r>
              <a:rPr lang="fa-IR" sz="3200" dirty="0" smtClean="0">
                <a:cs typeface="2  Nazanin" panose="00000400000000000000" pitchFamily="2" charset="-78"/>
              </a:rPr>
              <a:t>اهمیت این دو به طور مستقل </a:t>
            </a:r>
          </a:p>
          <a:p>
            <a:pPr algn="r" rtl="1"/>
            <a:r>
              <a:rPr lang="fa-IR" sz="3200" dirty="0" smtClean="0">
                <a:cs typeface="2  Nazanin" panose="00000400000000000000" pitchFamily="2" charset="-78"/>
              </a:rPr>
              <a:t>حتی </a:t>
            </a:r>
            <a:r>
              <a:rPr lang="fa-IR" sz="3200" dirty="0">
                <a:cs typeface="2  Nazanin" panose="00000400000000000000" pitchFamily="2" charset="-78"/>
              </a:rPr>
              <a:t>ا گر مادر قصد شیردهی ندارد، مادر و نوزاد باید از این تماس اولیه </a:t>
            </a:r>
            <a:r>
              <a:rPr lang="fa-IR" sz="3200" dirty="0" smtClean="0">
                <a:cs typeface="2  Nazanin" panose="00000400000000000000" pitchFamily="2" charset="-78"/>
              </a:rPr>
              <a:t>بهره مند شوند</a:t>
            </a:r>
            <a:r>
              <a:rPr lang="fa-IR" sz="3200" dirty="0">
                <a:cs typeface="2  Nazanin" panose="00000400000000000000" pitchFamily="2" charset="-78"/>
              </a:rPr>
              <a:t>. مادر و نوزاد </a:t>
            </a:r>
            <a:r>
              <a:rPr lang="fa-IR" sz="3200" dirty="0" smtClean="0">
                <a:cs typeface="2  Nazanin" panose="00000400000000000000" pitchFamily="2" charset="-78"/>
              </a:rPr>
              <a:t>پس </a:t>
            </a:r>
            <a:r>
              <a:rPr lang="fa-IR" sz="3200" dirty="0">
                <a:cs typeface="2  Nazanin" panose="00000400000000000000" pitchFamily="2" charset="-78"/>
              </a:rPr>
              <a:t>از تولد نباید از هم جدا </a:t>
            </a:r>
            <a:r>
              <a:rPr lang="fa-IR" sz="3200" dirty="0" smtClean="0">
                <a:cs typeface="2  Nazanin" panose="00000400000000000000" pitchFamily="2" charset="-78"/>
              </a:rPr>
              <a:t>شوند </a:t>
            </a:r>
            <a:r>
              <a:rPr lang="fa-IR" sz="3200" dirty="0">
                <a:cs typeface="2  Nazanin" panose="00000400000000000000" pitchFamily="2" charset="-78"/>
              </a:rPr>
              <a:t>بلکه </a:t>
            </a:r>
            <a:r>
              <a:rPr lang="fa-IR" sz="3200" dirty="0" smtClean="0">
                <a:cs typeface="2  Nazanin" panose="00000400000000000000" pitchFamily="2" charset="-78"/>
              </a:rPr>
              <a:t>باید </a:t>
            </a:r>
            <a:r>
              <a:rPr lang="fa-IR" sz="3200" dirty="0">
                <a:cs typeface="2  Nazanin" panose="00000400000000000000" pitchFamily="2" charset="-78"/>
              </a:rPr>
              <a:t>بطور مداوم همراه هم باشند و نوزاد مجاز باشد به محض آمادگی، پستان مادر را بگیرد </a:t>
            </a:r>
            <a:r>
              <a:rPr lang="fa-IR" sz="3200" dirty="0" smtClean="0">
                <a:cs typeface="2  Nazanin" panose="00000400000000000000" pitchFamily="2" charset="-78"/>
              </a:rPr>
              <a:t>مگر </a:t>
            </a:r>
            <a:r>
              <a:rPr lang="fa-IR" sz="3200" dirty="0">
                <a:cs typeface="2  Nazanin" panose="00000400000000000000" pitchFamily="2" charset="-78"/>
              </a:rPr>
              <a:t>به </a:t>
            </a:r>
            <a:r>
              <a:rPr lang="fa-IR" sz="3200" dirty="0" smtClean="0">
                <a:cs typeface="2  Nazanin" panose="00000400000000000000" pitchFamily="2" charset="-78"/>
              </a:rPr>
              <a:t>دلیل </a:t>
            </a:r>
            <a:r>
              <a:rPr lang="fa-IR" sz="3200" dirty="0">
                <a:cs typeface="2  Nazanin" panose="00000400000000000000" pitchFamily="2" charset="-78"/>
              </a:rPr>
              <a:t>پزشکی غیر قابل </a:t>
            </a:r>
            <a:r>
              <a:rPr lang="fa-IR" sz="3200" dirty="0" smtClean="0">
                <a:cs typeface="2  Nazanin" panose="00000400000000000000" pitchFamily="2" charset="-78"/>
              </a:rPr>
              <a:t>اجتناب. </a:t>
            </a:r>
            <a:endParaRPr lang="en-US" sz="3200" dirty="0">
              <a:cs typeface="2  Nazanin" panose="00000400000000000000" pitchFamily="2" charset="-78"/>
            </a:endParaRPr>
          </a:p>
        </p:txBody>
      </p:sp>
    </p:spTree>
    <p:extLst>
      <p:ext uri="{BB962C8B-B14F-4D97-AF65-F5344CB8AC3E}">
        <p14:creationId xmlns:p14="http://schemas.microsoft.com/office/powerpoint/2010/main" val="2639114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3200" dirty="0">
                <a:cs typeface="2  Nazanin" panose="00000400000000000000" pitchFamily="2" charset="-78"/>
              </a:rPr>
              <a:t>برقراری تماس </a:t>
            </a:r>
            <a:r>
              <a:rPr lang="fa-IR" sz="3200" dirty="0" smtClean="0">
                <a:cs typeface="2  Nazanin" panose="00000400000000000000" pitchFamily="2" charset="-78"/>
              </a:rPr>
              <a:t>پوستی </a:t>
            </a:r>
            <a:r>
              <a:rPr lang="fa-IR" sz="3200" dirty="0">
                <a:cs typeface="2  Nazanin" panose="00000400000000000000" pitchFamily="2" charset="-78"/>
              </a:rPr>
              <a:t>مادر و نوزاد به شروع موفق تغذیه انحصاری با شیرمادر کمک می کند. مادر و شیرخوار را آرام می کند </a:t>
            </a:r>
            <a:r>
              <a:rPr lang="fa-IR" sz="3200" dirty="0">
                <a:solidFill>
                  <a:srgbClr val="FF0000"/>
                </a:solidFill>
                <a:cs typeface="2  Nazanin" panose="00000400000000000000" pitchFamily="2" charset="-78"/>
              </a:rPr>
              <a:t>و ضربان قلب و تنفس شیرخوار را ثبات میبخشد و نوزاد را گرم نگه </a:t>
            </a:r>
            <a:r>
              <a:rPr lang="fa-IR" sz="3200" dirty="0" smtClean="0">
                <a:solidFill>
                  <a:srgbClr val="FF0000"/>
                </a:solidFill>
                <a:cs typeface="2  Nazanin" panose="00000400000000000000" pitchFamily="2" charset="-78"/>
              </a:rPr>
              <a:t>میدارد.</a:t>
            </a:r>
          </a:p>
          <a:p>
            <a:pPr algn="just" rtl="1"/>
            <a:r>
              <a:rPr lang="fa-IR" sz="3200" dirty="0" smtClean="0">
                <a:solidFill>
                  <a:srgbClr val="FF0000"/>
                </a:solidFill>
                <a:cs typeface="2  Nazanin" panose="00000400000000000000" pitchFamily="2" charset="-78"/>
              </a:rPr>
              <a:t>عملکرد فیزیولوژیک</a:t>
            </a:r>
          </a:p>
          <a:p>
            <a:pPr algn="just" rtl="1"/>
            <a:r>
              <a:rPr lang="fa-IR" sz="3200" dirty="0" smtClean="0">
                <a:solidFill>
                  <a:srgbClr val="FF0000"/>
                </a:solidFill>
                <a:cs typeface="2  Nazanin" panose="00000400000000000000" pitchFamily="2" charset="-78"/>
              </a:rPr>
              <a:t>سلامت جسمی</a:t>
            </a:r>
            <a:endParaRPr lang="en-US" sz="3200" dirty="0">
              <a:solidFill>
                <a:srgbClr val="FF0000"/>
              </a:solidFill>
              <a:cs typeface="2  Nazanin" panose="00000400000000000000" pitchFamily="2" charset="-78"/>
            </a:endParaRPr>
          </a:p>
        </p:txBody>
      </p:sp>
    </p:spTree>
    <p:extLst>
      <p:ext uri="{BB962C8B-B14F-4D97-AF65-F5344CB8AC3E}">
        <p14:creationId xmlns:p14="http://schemas.microsoft.com/office/powerpoint/2010/main" val="14162229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rtl="1"/>
            <a:r>
              <a:rPr lang="fa-IR" sz="3200" dirty="0" smtClean="0">
                <a:cs typeface="2  Nazanin" panose="00000400000000000000" pitchFamily="2" charset="-78"/>
              </a:rPr>
              <a:t>افزایش دمای </a:t>
            </a:r>
            <a:r>
              <a:rPr lang="fa-IR" sz="3200" dirty="0">
                <a:cs typeface="2  Nazanin" panose="00000400000000000000" pitchFamily="2" charset="-78"/>
              </a:rPr>
              <a:t>زیر بغلی و پوستی نوزادان </a:t>
            </a:r>
            <a:endParaRPr lang="fa-IR" sz="3200" dirty="0" smtClean="0">
              <a:cs typeface="2  Nazanin" panose="00000400000000000000" pitchFamily="2" charset="-78"/>
            </a:endParaRPr>
          </a:p>
          <a:p>
            <a:pPr algn="r" rtl="1"/>
            <a:r>
              <a:rPr lang="fa-IR" sz="3200" dirty="0" smtClean="0">
                <a:cs typeface="2  Nazanin" panose="00000400000000000000" pitchFamily="2" charset="-78"/>
              </a:rPr>
              <a:t>بهبود تطابق </a:t>
            </a:r>
            <a:r>
              <a:rPr lang="fa-IR" sz="3200" dirty="0">
                <a:cs typeface="2  Nazanin" panose="00000400000000000000" pitchFamily="2" charset="-78"/>
              </a:rPr>
              <a:t>متابولیکی </a:t>
            </a:r>
            <a:endParaRPr lang="fa-IR" sz="3200" dirty="0" smtClean="0">
              <a:cs typeface="2  Nazanin" panose="00000400000000000000" pitchFamily="2" charset="-78"/>
            </a:endParaRPr>
          </a:p>
          <a:p>
            <a:pPr algn="r" rtl="1"/>
            <a:r>
              <a:rPr lang="fa-IR" sz="3200" dirty="0" smtClean="0">
                <a:cs typeface="2  Nazanin" panose="00000400000000000000" pitchFamily="2" charset="-78"/>
              </a:rPr>
              <a:t> </a:t>
            </a:r>
            <a:r>
              <a:rPr lang="fa-IR" sz="3200" dirty="0">
                <a:cs typeface="2  Nazanin" panose="00000400000000000000" pitchFamily="2" charset="-78"/>
              </a:rPr>
              <a:t>ثبات قند خون </a:t>
            </a:r>
            <a:endParaRPr lang="fa-IR" sz="3200" dirty="0" smtClean="0">
              <a:cs typeface="2  Nazanin" panose="00000400000000000000" pitchFamily="2" charset="-78"/>
            </a:endParaRPr>
          </a:p>
          <a:p>
            <a:pPr algn="r" rtl="1"/>
            <a:r>
              <a:rPr lang="fa-IR" sz="3200" dirty="0" smtClean="0">
                <a:cs typeface="2  Nazanin" panose="00000400000000000000" pitchFamily="2" charset="-78"/>
              </a:rPr>
              <a:t> اصلاح </a:t>
            </a:r>
            <a:r>
              <a:rPr lang="fa-IR" sz="3200" dirty="0">
                <a:cs typeface="2  Nazanin" panose="00000400000000000000" pitchFamily="2" charset="-78"/>
              </a:rPr>
              <a:t>سریع تر اسیدیته خون </a:t>
            </a:r>
            <a:endParaRPr lang="fa-IR" sz="3200" dirty="0" smtClean="0">
              <a:cs typeface="2  Nazanin" panose="00000400000000000000" pitchFamily="2" charset="-78"/>
            </a:endParaRPr>
          </a:p>
          <a:p>
            <a:pPr algn="r" rtl="1"/>
            <a:r>
              <a:rPr lang="fa-IR" sz="3200" dirty="0" smtClean="0">
                <a:cs typeface="2  Nazanin" panose="00000400000000000000" pitchFamily="2" charset="-78"/>
              </a:rPr>
              <a:t>موجب تحکیم </a:t>
            </a:r>
            <a:r>
              <a:rPr lang="fa-IR" sz="3200" dirty="0">
                <a:cs typeface="2  Nazanin" panose="00000400000000000000" pitchFamily="2" charset="-78"/>
              </a:rPr>
              <a:t>پیوند عاطفی </a:t>
            </a:r>
            <a:r>
              <a:rPr lang="en-US" sz="3200" dirty="0" smtClean="0">
                <a:cs typeface="2  Nazanin" panose="00000400000000000000" pitchFamily="2" charset="-78"/>
              </a:rPr>
              <a:t>BONDING </a:t>
            </a:r>
            <a:r>
              <a:rPr lang="fa-IR" sz="3200" dirty="0" smtClean="0">
                <a:cs typeface="2  Nazanin" panose="00000400000000000000" pitchFamily="2" charset="-78"/>
              </a:rPr>
              <a:t>بین </a:t>
            </a:r>
            <a:r>
              <a:rPr lang="fa-IR" sz="3200" dirty="0">
                <a:cs typeface="2  Nazanin" panose="00000400000000000000" pitchFamily="2" charset="-78"/>
              </a:rPr>
              <a:t>مادر و نوزاد </a:t>
            </a:r>
            <a:r>
              <a:rPr lang="fa-IR" sz="3200" dirty="0" smtClean="0">
                <a:cs typeface="2  Nazanin" panose="00000400000000000000" pitchFamily="2" charset="-78"/>
              </a:rPr>
              <a:t>میشود</a:t>
            </a:r>
            <a:r>
              <a:rPr lang="fa-IR" sz="3200" dirty="0">
                <a:cs typeface="2  Nazanin" panose="00000400000000000000" pitchFamily="2" charset="-78"/>
              </a:rPr>
              <a:t>. </a:t>
            </a:r>
            <a:endParaRPr lang="fa-IR" sz="3200" dirty="0" smtClean="0">
              <a:cs typeface="2  Nazanin" panose="00000400000000000000" pitchFamily="2" charset="-78"/>
            </a:endParaRPr>
          </a:p>
        </p:txBody>
      </p:sp>
    </p:spTree>
    <p:extLst>
      <p:ext uri="{BB962C8B-B14F-4D97-AF65-F5344CB8AC3E}">
        <p14:creationId xmlns:p14="http://schemas.microsoft.com/office/powerpoint/2010/main" val="24168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Bonding</a:t>
            </a:r>
            <a:r>
              <a:rPr lang="fa-IR" dirty="0" smtClean="0"/>
              <a:t>اهمیت </a:t>
            </a:r>
            <a:endParaRPr lang="fa-IR" dirty="0"/>
          </a:p>
        </p:txBody>
      </p:sp>
      <p:sp>
        <p:nvSpPr>
          <p:cNvPr id="3" name="Content Placeholder 2"/>
          <p:cNvSpPr>
            <a:spLocks noGrp="1"/>
          </p:cNvSpPr>
          <p:nvPr>
            <p:ph idx="1"/>
          </p:nvPr>
        </p:nvSpPr>
        <p:spPr/>
        <p:txBody>
          <a:bodyPr>
            <a:normAutofit/>
          </a:bodyPr>
          <a:lstStyle/>
          <a:p>
            <a:pPr algn="r" rtl="1"/>
            <a:r>
              <a:rPr lang="fa-IR" sz="2400" dirty="0" smtClean="0">
                <a:cs typeface="2  Nazanin" panose="00000400000000000000" pitchFamily="2" charset="-78"/>
              </a:rPr>
              <a:t>زمان شروع</a:t>
            </a:r>
            <a:r>
              <a:rPr lang="en-US" sz="2400" dirty="0" smtClean="0">
                <a:cs typeface="2  Nazanin" panose="00000400000000000000" pitchFamily="2" charset="-78"/>
              </a:rPr>
              <a:t>Bonding</a:t>
            </a:r>
            <a:r>
              <a:rPr lang="fa-IR" sz="2400" dirty="0" smtClean="0">
                <a:cs typeface="2  Nazanin" panose="00000400000000000000" pitchFamily="2" charset="-78"/>
              </a:rPr>
              <a:t> </a:t>
            </a:r>
          </a:p>
          <a:p>
            <a:pPr algn="r" rtl="1"/>
            <a:r>
              <a:rPr lang="fa-IR" sz="2400" dirty="0" smtClean="0">
                <a:cs typeface="2  Nazanin" panose="00000400000000000000" pitchFamily="2" charset="-78"/>
              </a:rPr>
              <a:t>اولین </a:t>
            </a:r>
            <a:r>
              <a:rPr lang="fa-IR" sz="2400" dirty="0">
                <a:cs typeface="2  Nazanin" panose="00000400000000000000" pitchFamily="2" charset="-78"/>
              </a:rPr>
              <a:t>نگاه و تماس مستقیم </a:t>
            </a:r>
            <a:r>
              <a:rPr lang="fa-IR" sz="2400" dirty="0" smtClean="0">
                <a:cs typeface="2  Nazanin" panose="00000400000000000000" pitchFamily="2" charset="-78"/>
              </a:rPr>
              <a:t>مادر با نوزاد، دیدن ، زمان.</a:t>
            </a:r>
          </a:p>
          <a:p>
            <a:pPr algn="r" rtl="1"/>
            <a:r>
              <a:rPr lang="fa-IR" sz="2400" dirty="0" smtClean="0">
                <a:cs typeface="2  Nazanin" panose="00000400000000000000" pitchFamily="2" charset="-78"/>
              </a:rPr>
              <a:t>کیفیت بهتر مراقبت از نوزاد با </a:t>
            </a:r>
            <a:r>
              <a:rPr lang="en-US" sz="2400" dirty="0" smtClean="0">
                <a:cs typeface="2  Nazanin" panose="00000400000000000000" pitchFamily="2" charset="-78"/>
              </a:rPr>
              <a:t>Bonding </a:t>
            </a:r>
            <a:endParaRPr lang="fa-IR" sz="2400" dirty="0" smtClean="0">
              <a:cs typeface="2  Nazanin" panose="00000400000000000000" pitchFamily="2" charset="-78"/>
            </a:endParaRPr>
          </a:p>
          <a:p>
            <a:pPr algn="r" rtl="1"/>
            <a:r>
              <a:rPr lang="fa-IR" sz="2400" dirty="0" smtClean="0">
                <a:cs typeface="2  Nazanin" panose="00000400000000000000" pitchFamily="2" charset="-78"/>
              </a:rPr>
              <a:t>مراقبت </a:t>
            </a:r>
            <a:r>
              <a:rPr lang="fa-IR" sz="2400" dirty="0">
                <a:cs typeface="2  Nazanin" panose="00000400000000000000" pitchFamily="2" charset="-78"/>
              </a:rPr>
              <a:t>از نوزاد دل پذیرتر و مطلوب تر </a:t>
            </a:r>
            <a:endParaRPr lang="fa-IR" sz="2400" dirty="0" smtClean="0">
              <a:cs typeface="2  Nazanin" panose="00000400000000000000" pitchFamily="2" charset="-78"/>
            </a:endParaRPr>
          </a:p>
          <a:p>
            <a:pPr algn="r" rtl="1"/>
            <a:r>
              <a:rPr lang="fa-IR" sz="2400" dirty="0" smtClean="0">
                <a:cs typeface="2  Nazanin" panose="00000400000000000000" pitchFamily="2" charset="-78"/>
              </a:rPr>
              <a:t>شیردهی </a:t>
            </a:r>
            <a:r>
              <a:rPr lang="fa-IR" sz="2400" dirty="0">
                <a:cs typeface="2  Nazanin" panose="00000400000000000000" pitchFamily="2" charset="-78"/>
              </a:rPr>
              <a:t>و مادری کردن و تربیت فرزند با موفقیت بیشتری توام گردیده و احتمال سوء رفتار با کودک کاهش می یابد </a:t>
            </a:r>
            <a:endParaRPr lang="fa-IR" sz="2400" dirty="0" smtClean="0">
              <a:cs typeface="2  Nazanin" panose="00000400000000000000" pitchFamily="2" charset="-78"/>
            </a:endParaRPr>
          </a:p>
          <a:p>
            <a:pPr algn="r" rtl="1"/>
            <a:r>
              <a:rPr lang="fa-IR" sz="2400" dirty="0" smtClean="0">
                <a:cs typeface="2  Nazanin" panose="00000400000000000000" pitchFamily="2" charset="-78"/>
              </a:rPr>
              <a:t>تسریع </a:t>
            </a:r>
            <a:r>
              <a:rPr lang="fa-IR" sz="2400" dirty="0">
                <a:cs typeface="2  Nazanin" panose="00000400000000000000" pitchFamily="2" charset="-78"/>
              </a:rPr>
              <a:t>روند رشد جسمی، ارتقاء تکامل و شکوفایی استعدادهای بالقوه کودک </a:t>
            </a:r>
            <a:r>
              <a:rPr lang="fa-IR" sz="2400" dirty="0" smtClean="0">
                <a:cs typeface="2  Nazanin" panose="00000400000000000000" pitchFamily="2" charset="-78"/>
              </a:rPr>
              <a:t>میگردد</a:t>
            </a:r>
            <a:endParaRPr lang="fa-IR" sz="2400" dirty="0"/>
          </a:p>
        </p:txBody>
      </p:sp>
    </p:spTree>
    <p:extLst>
      <p:ext uri="{BB962C8B-B14F-4D97-AF65-F5344CB8AC3E}">
        <p14:creationId xmlns:p14="http://schemas.microsoft.com/office/powerpoint/2010/main" val="811137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2  Nazanin" panose="00000400000000000000" pitchFamily="2" charset="-78"/>
              </a:rPr>
              <a:t>تماس پوست با پوست باعث</a:t>
            </a:r>
            <a:br>
              <a:rPr lang="fa-IR" dirty="0">
                <a:cs typeface="2  Nazanin" panose="00000400000000000000" pitchFamily="2" charset="-78"/>
              </a:rPr>
            </a:br>
            <a:endParaRPr lang="en-US" dirty="0"/>
          </a:p>
        </p:txBody>
      </p:sp>
      <p:sp>
        <p:nvSpPr>
          <p:cNvPr id="3" name="Content Placeholder 2"/>
          <p:cNvSpPr>
            <a:spLocks noGrp="1"/>
          </p:cNvSpPr>
          <p:nvPr>
            <p:ph idx="1"/>
          </p:nvPr>
        </p:nvSpPr>
        <p:spPr/>
        <p:txBody>
          <a:bodyPr>
            <a:noAutofit/>
          </a:bodyPr>
          <a:lstStyle/>
          <a:p>
            <a:pPr algn="r" rtl="1"/>
            <a:r>
              <a:rPr lang="fa-IR" sz="2000" dirty="0" smtClean="0">
                <a:cs typeface="2  Nazanin" panose="00000400000000000000" pitchFamily="2" charset="-78"/>
              </a:rPr>
              <a:t>تاثیر </a:t>
            </a:r>
            <a:r>
              <a:rPr lang="fa-IR" sz="2000" dirty="0">
                <a:cs typeface="2  Nazanin" panose="00000400000000000000" pitchFamily="2" charset="-78"/>
              </a:rPr>
              <a:t>مثبت بر پیوند </a:t>
            </a:r>
            <a:r>
              <a:rPr lang="fa-IR" sz="2000" dirty="0" smtClean="0">
                <a:cs typeface="2  Nazanin" panose="00000400000000000000" pitchFamily="2" charset="-78"/>
              </a:rPr>
              <a:t>عاطفی </a:t>
            </a:r>
            <a:r>
              <a:rPr lang="fa-IR" sz="2000" dirty="0">
                <a:cs typeface="2  Nazanin" panose="00000400000000000000" pitchFamily="2" charset="-78"/>
              </a:rPr>
              <a:t>مادر و </a:t>
            </a:r>
            <a:r>
              <a:rPr lang="fa-IR" sz="2000" dirty="0" smtClean="0">
                <a:cs typeface="2  Nazanin" panose="00000400000000000000" pitchFamily="2" charset="-78"/>
              </a:rPr>
              <a:t>نوزاد </a:t>
            </a:r>
            <a:r>
              <a:rPr lang="fa-IR" sz="2000" dirty="0">
                <a:cs typeface="2  Nazanin" panose="00000400000000000000" pitchFamily="2" charset="-78"/>
              </a:rPr>
              <a:t>در روزهای اول تولد </a:t>
            </a:r>
            <a:endParaRPr lang="fa-IR" sz="2000" dirty="0" smtClean="0">
              <a:cs typeface="2  Nazanin" panose="00000400000000000000" pitchFamily="2" charset="-78"/>
            </a:endParaRPr>
          </a:p>
          <a:p>
            <a:pPr algn="r" rtl="1"/>
            <a:r>
              <a:rPr lang="fa-IR" sz="2000" dirty="0" smtClean="0">
                <a:cs typeface="2  Nazanin" panose="00000400000000000000" pitchFamily="2" charset="-78"/>
              </a:rPr>
              <a:t>حرف زدن بیشتر مادر با نوزاد  </a:t>
            </a:r>
          </a:p>
          <a:p>
            <a:pPr algn="r" rtl="1"/>
            <a:r>
              <a:rPr lang="fa-IR" sz="2000" dirty="0" smtClean="0">
                <a:cs typeface="2  Nazanin" panose="00000400000000000000" pitchFamily="2" charset="-78"/>
              </a:rPr>
              <a:t>گریه کمتر </a:t>
            </a:r>
          </a:p>
          <a:p>
            <a:pPr algn="r" rtl="1"/>
            <a:r>
              <a:rPr lang="fa-IR" sz="2000" dirty="0" smtClean="0">
                <a:cs typeface="2  Nazanin" panose="00000400000000000000" pitchFamily="2" charset="-78"/>
              </a:rPr>
              <a:t>کاهش اضطراب </a:t>
            </a:r>
            <a:r>
              <a:rPr lang="fa-IR" sz="2000" dirty="0">
                <a:cs typeface="2  Nazanin" panose="00000400000000000000" pitchFamily="2" charset="-78"/>
              </a:rPr>
              <a:t>و </a:t>
            </a:r>
            <a:r>
              <a:rPr lang="fa-IR" sz="2000" dirty="0" smtClean="0">
                <a:cs typeface="2  Nazanin" panose="00000400000000000000" pitchFamily="2" charset="-78"/>
              </a:rPr>
              <a:t>کاهش مصرف </a:t>
            </a:r>
            <a:r>
              <a:rPr lang="fa-IR" sz="2000" dirty="0">
                <a:cs typeface="2  Nazanin" panose="00000400000000000000" pitchFamily="2" charset="-78"/>
              </a:rPr>
              <a:t>انرژی </a:t>
            </a:r>
            <a:endParaRPr lang="fa-IR" sz="2000" dirty="0" smtClean="0">
              <a:cs typeface="2  Nazanin" panose="00000400000000000000" pitchFamily="2" charset="-78"/>
            </a:endParaRPr>
          </a:p>
          <a:p>
            <a:pPr algn="r" rtl="1"/>
            <a:r>
              <a:rPr lang="fa-IR" sz="2000" dirty="0" smtClean="0">
                <a:cs typeface="2  Nazanin" panose="00000400000000000000" pitchFamily="2" charset="-78"/>
              </a:rPr>
              <a:t>افزایش علائم آمادگی نوزادی  برای شیر خوردن مثل حرکات </a:t>
            </a:r>
            <a:r>
              <a:rPr lang="fa-IR" sz="2000" dirty="0">
                <a:cs typeface="2  Nazanin" panose="00000400000000000000" pitchFamily="2" charset="-78"/>
              </a:rPr>
              <a:t>دهان و </a:t>
            </a:r>
            <a:r>
              <a:rPr lang="fa-IR" sz="2000" dirty="0" smtClean="0">
                <a:cs typeface="2  Nazanin" panose="00000400000000000000" pitchFamily="2" charset="-78"/>
              </a:rPr>
              <a:t>زبان </a:t>
            </a:r>
            <a:r>
              <a:rPr lang="fa-IR" sz="2000" dirty="0">
                <a:cs typeface="2  Nazanin" panose="00000400000000000000" pitchFamily="2" charset="-78"/>
              </a:rPr>
              <a:t>و مکیدن( </a:t>
            </a:r>
            <a:r>
              <a:rPr lang="fa-IR" sz="2000" dirty="0" smtClean="0">
                <a:cs typeface="2  Nazanin" panose="00000400000000000000" pitchFamily="2" charset="-78"/>
              </a:rPr>
              <a:t>شروع </a:t>
            </a:r>
            <a:r>
              <a:rPr lang="fa-IR" sz="2000" dirty="0">
                <a:cs typeface="2  Nazanin" panose="00000400000000000000" pitchFamily="2" charset="-78"/>
              </a:rPr>
              <a:t>به مکیدن </a:t>
            </a:r>
            <a:r>
              <a:rPr lang="fa-IR" sz="2000" dirty="0" smtClean="0">
                <a:cs typeface="2  Nazanin" panose="00000400000000000000" pitchFamily="2" charset="-78"/>
              </a:rPr>
              <a:t>پستان نماید.</a:t>
            </a:r>
          </a:p>
          <a:p>
            <a:pPr algn="r" rtl="1"/>
            <a:r>
              <a:rPr lang="fa-IR" sz="2000" dirty="0" smtClean="0">
                <a:cs typeface="2  Nazanin" panose="00000400000000000000" pitchFamily="2" charset="-78"/>
              </a:rPr>
              <a:t>کمک و نه اجبار نوزاد برای شیر خوردن  </a:t>
            </a:r>
          </a:p>
          <a:p>
            <a:pPr algn="r" rtl="1"/>
            <a:r>
              <a:rPr lang="fa-IR" sz="2000" dirty="0" smtClean="0">
                <a:cs typeface="2  Nazanin" panose="00000400000000000000" pitchFamily="2" charset="-78"/>
              </a:rPr>
              <a:t>کلونیزاسیون </a:t>
            </a:r>
            <a:r>
              <a:rPr lang="fa-IR" sz="2000" dirty="0">
                <a:cs typeface="2  Nazanin" panose="00000400000000000000" pitchFamily="2" charset="-78"/>
              </a:rPr>
              <a:t>روده </a:t>
            </a:r>
            <a:r>
              <a:rPr lang="fa-IR" sz="2000" dirty="0" smtClean="0">
                <a:cs typeface="2  Nazanin" panose="00000400000000000000" pitchFamily="2" charset="-78"/>
              </a:rPr>
              <a:t>شیرخوار </a:t>
            </a:r>
            <a:r>
              <a:rPr lang="fa-IR" sz="2000" dirty="0">
                <a:cs typeface="2  Nazanin" panose="00000400000000000000" pitchFamily="2" charset="-78"/>
              </a:rPr>
              <a:t>را با باکتری طبیعی روده مادر فراهم می کند زیرا مادر اولین </a:t>
            </a:r>
            <a:r>
              <a:rPr lang="fa-IR" sz="2000" dirty="0" smtClean="0">
                <a:cs typeface="2  Nazanin" panose="00000400000000000000" pitchFamily="2" charset="-78"/>
              </a:rPr>
              <a:t>کسی </a:t>
            </a:r>
            <a:r>
              <a:rPr lang="fa-IR" sz="2000" dirty="0">
                <a:cs typeface="2  Nazanin" panose="00000400000000000000" pitchFamily="2" charset="-78"/>
              </a:rPr>
              <a:t>است که کودک را در کنار خود دارد نه پرستار، پزشک یا شخص دیگری که ممکن است سبب کلونیزاسیون باکتریهای آنها در بدن نوزاد شود. </a:t>
            </a:r>
            <a:endParaRPr lang="en-US" sz="2000" dirty="0">
              <a:cs typeface="2  Nazanin" panose="00000400000000000000" pitchFamily="2" charset="-78"/>
            </a:endParaRPr>
          </a:p>
        </p:txBody>
      </p:sp>
    </p:spTree>
    <p:extLst>
      <p:ext uri="{BB962C8B-B14F-4D97-AF65-F5344CB8AC3E}">
        <p14:creationId xmlns:p14="http://schemas.microsoft.com/office/powerpoint/2010/main" val="493567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Autofit/>
          </a:bodyPr>
          <a:lstStyle/>
          <a:p>
            <a:pPr algn="just"/>
            <a:r>
              <a:rPr lang="en-US" sz="2400" dirty="0"/>
              <a:t>Having early contact may also help keep </a:t>
            </a:r>
            <a:r>
              <a:rPr lang="en-US" sz="2400" dirty="0">
                <a:solidFill>
                  <a:srgbClr val="FF0000"/>
                </a:solidFill>
              </a:rPr>
              <a:t>babies warm and calm and </a:t>
            </a:r>
            <a:r>
              <a:rPr lang="en-US" sz="2400" dirty="0"/>
              <a:t>improve other aspects of a baby's transition to life outside the womb</a:t>
            </a:r>
            <a:r>
              <a:rPr lang="en-US" sz="2400" dirty="0" smtClean="0"/>
              <a:t>.</a:t>
            </a:r>
            <a:endParaRPr lang="fa-IR" sz="2400" dirty="0" smtClean="0"/>
          </a:p>
          <a:p>
            <a:pPr algn="just"/>
            <a:r>
              <a:rPr lang="en-US" sz="2400" dirty="0" smtClean="0"/>
              <a:t>SSC </a:t>
            </a:r>
            <a:r>
              <a:rPr lang="en-US" sz="2400" dirty="0"/>
              <a:t>is an evidence-based holding strategy </a:t>
            </a:r>
            <a:r>
              <a:rPr lang="en-US" sz="2400" dirty="0">
                <a:solidFill>
                  <a:srgbClr val="FF0000"/>
                </a:solidFill>
              </a:rPr>
              <a:t>that increases parental proximity and provides a continuous interactive environment </a:t>
            </a:r>
            <a:r>
              <a:rPr lang="en-US" sz="2400" dirty="0"/>
              <a:t>known to enhance infant physiologic stability and affective closeness within the parent–infant</a:t>
            </a:r>
            <a:endParaRPr lang="fa-IR" sz="2400" dirty="0"/>
          </a:p>
        </p:txBody>
      </p:sp>
    </p:spTree>
    <p:extLst>
      <p:ext uri="{BB962C8B-B14F-4D97-AF65-F5344CB8AC3E}">
        <p14:creationId xmlns:p14="http://schemas.microsoft.com/office/powerpoint/2010/main" val="1352576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مزایای شر وع تغذیه با شیرمادر در ساعت اول تولد</a:t>
            </a:r>
            <a:endParaRPr lang="en-US" dirty="0"/>
          </a:p>
        </p:txBody>
      </p:sp>
      <p:sp>
        <p:nvSpPr>
          <p:cNvPr id="3" name="Content Placeholder 2"/>
          <p:cNvSpPr>
            <a:spLocks noGrp="1"/>
          </p:cNvSpPr>
          <p:nvPr>
            <p:ph idx="1"/>
          </p:nvPr>
        </p:nvSpPr>
        <p:spPr/>
        <p:txBody>
          <a:bodyPr>
            <a:normAutofit/>
          </a:bodyPr>
          <a:lstStyle/>
          <a:p>
            <a:pPr algn="just" rtl="1"/>
            <a:r>
              <a:rPr lang="fa-IR" sz="3200" dirty="0" smtClean="0">
                <a:cs typeface="2  Nazanin" panose="00000400000000000000" pitchFamily="2" charset="-78"/>
              </a:rPr>
              <a:t>آغوز یا کلستروم برای نوزاد بسیار مغذی است. نیاز غذائی نوزاد در هنگام تولد خیلی کم و مقدار آغوز برای تامین نیازهای او کافی است. حجم معده نوزاد در روز اول حدود </a:t>
            </a:r>
            <a:r>
              <a:rPr lang="en-US" sz="3200" dirty="0" smtClean="0">
                <a:cs typeface="2  Nazanin" panose="00000400000000000000" pitchFamily="2" charset="-78"/>
              </a:rPr>
              <a:t>cc 5-7 </a:t>
            </a:r>
            <a:r>
              <a:rPr lang="fa-IR" sz="3200" dirty="0" smtClean="0">
                <a:cs typeface="2  Nazanin" panose="00000400000000000000" pitchFamily="2" charset="-78"/>
              </a:rPr>
              <a:t> است و متوسط دریافت شیر در هر نوبت تغذیه معموال 10</a:t>
            </a:r>
            <a:r>
              <a:rPr lang="en-US" sz="3200" dirty="0" smtClean="0">
                <a:cs typeface="2  Nazanin" panose="00000400000000000000" pitchFamily="2" charset="-78"/>
              </a:rPr>
              <a:t>- </a:t>
            </a:r>
            <a:r>
              <a:rPr lang="fa-IR" sz="3200" dirty="0" smtClean="0">
                <a:cs typeface="2  Nazanin" panose="00000400000000000000" pitchFamily="2" charset="-78"/>
              </a:rPr>
              <a:t>2</a:t>
            </a:r>
            <a:r>
              <a:rPr lang="en-US" sz="3200" dirty="0" smtClean="0">
                <a:cs typeface="2  Nazanin" panose="00000400000000000000" pitchFamily="2" charset="-78"/>
              </a:rPr>
              <a:t>cc </a:t>
            </a:r>
            <a:r>
              <a:rPr lang="fa-IR" sz="3200" dirty="0" smtClean="0">
                <a:cs typeface="2  Nazanin" panose="00000400000000000000" pitchFamily="2" charset="-78"/>
              </a:rPr>
              <a:t>و کافی است. حجم معده نوزاد در روز سوم به 22-27</a:t>
            </a:r>
            <a:r>
              <a:rPr lang="en-US" sz="3200" dirty="0">
                <a:cs typeface="2  Nazanin" panose="00000400000000000000" pitchFamily="2" charset="-78"/>
              </a:rPr>
              <a:t> cc </a:t>
            </a:r>
            <a:r>
              <a:rPr lang="fa-IR" sz="3200" dirty="0" smtClean="0">
                <a:cs typeface="2  Nazanin" panose="00000400000000000000" pitchFamily="2" charset="-78"/>
              </a:rPr>
              <a:t>می رسد. </a:t>
            </a:r>
            <a:endParaRPr lang="en-US" sz="3200" dirty="0">
              <a:cs typeface="2  Nazanin" panose="00000400000000000000" pitchFamily="2" charset="-78"/>
            </a:endParaRPr>
          </a:p>
        </p:txBody>
      </p:sp>
    </p:spTree>
    <p:extLst>
      <p:ext uri="{BB962C8B-B14F-4D97-AF65-F5344CB8AC3E}">
        <p14:creationId xmlns:p14="http://schemas.microsoft.com/office/powerpoint/2010/main" val="4108750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2400" dirty="0" smtClean="0">
                <a:cs typeface="2  Nazanin" panose="00000400000000000000" pitchFamily="2" charset="-78"/>
              </a:rPr>
              <a:t>هر </a:t>
            </a:r>
            <a:r>
              <a:rPr lang="fa-IR" sz="2400" dirty="0">
                <a:cs typeface="2  Nazanin" panose="00000400000000000000" pitchFamily="2" charset="-78"/>
              </a:rPr>
              <a:t>چه </a:t>
            </a:r>
            <a:r>
              <a:rPr lang="fa-IR" sz="2400" dirty="0" smtClean="0">
                <a:cs typeface="2  Nazanin" panose="00000400000000000000" pitchFamily="2" charset="-78"/>
              </a:rPr>
              <a:t>سن </a:t>
            </a:r>
            <a:r>
              <a:rPr lang="fa-IR" sz="2400" dirty="0">
                <a:cs typeface="2  Nazanin" panose="00000400000000000000" pitchFamily="2" charset="-78"/>
              </a:rPr>
              <a:t>نوزاد بیشتر </a:t>
            </a:r>
            <a:r>
              <a:rPr lang="fa-IR" sz="2400" dirty="0" smtClean="0">
                <a:cs typeface="2  Nazanin" panose="00000400000000000000" pitchFamily="2" charset="-78"/>
              </a:rPr>
              <a:t>شود </a:t>
            </a:r>
            <a:r>
              <a:rPr lang="fa-IR" sz="2400" dirty="0">
                <a:cs typeface="2  Nazanin" panose="00000400000000000000" pitchFamily="2" charset="-78"/>
              </a:rPr>
              <a:t>حجم معده بزرگتر شده و تولید شیر نیز با تغذیه مکرر شیرخوار از هر دو پستان افزایش می یابد. آغوز سرشار از عوامل حفاظتی و ایمنی بخش بوده و اولین ایمن سازی نوزاد محسوب </a:t>
            </a:r>
            <a:r>
              <a:rPr lang="fa-IR" sz="2400" dirty="0" smtClean="0">
                <a:cs typeface="2  Nazanin" panose="00000400000000000000" pitchFamily="2" charset="-78"/>
              </a:rPr>
              <a:t>میشود بطوری که </a:t>
            </a:r>
            <a:r>
              <a:rPr lang="fa-IR" sz="2400" dirty="0">
                <a:cs typeface="2  Nazanin" panose="00000400000000000000" pitchFamily="2" charset="-78"/>
              </a:rPr>
              <a:t>او را در برابر </a:t>
            </a:r>
            <a:r>
              <a:rPr lang="fa-IR" sz="2400" dirty="0" smtClean="0">
                <a:cs typeface="2  Nazanin" panose="00000400000000000000" pitchFamily="2" charset="-78"/>
              </a:rPr>
              <a:t>بسیاری </a:t>
            </a:r>
            <a:r>
              <a:rPr lang="fa-IR" sz="2400" dirty="0">
                <a:cs typeface="2  Nazanin" panose="00000400000000000000" pitchFamily="2" charset="-78"/>
              </a:rPr>
              <a:t>از </a:t>
            </a:r>
            <a:r>
              <a:rPr lang="fa-IR" sz="2400" dirty="0" smtClean="0">
                <a:cs typeface="2  Nazanin" panose="00000400000000000000" pitchFamily="2" charset="-78"/>
              </a:rPr>
              <a:t>بیماریها </a:t>
            </a:r>
            <a:r>
              <a:rPr lang="fa-IR" sz="2400" dirty="0">
                <a:cs typeface="2  Nazanin" panose="00000400000000000000" pitchFamily="2" charset="-78"/>
              </a:rPr>
              <a:t>حفاظت </a:t>
            </a:r>
            <a:r>
              <a:rPr lang="fa-IR" sz="2400" dirty="0" smtClean="0">
                <a:cs typeface="2  Nazanin" panose="00000400000000000000" pitchFamily="2" charset="-78"/>
              </a:rPr>
              <a:t>کرده </a:t>
            </a:r>
            <a:r>
              <a:rPr lang="fa-IR" sz="2400" dirty="0">
                <a:cs typeface="2  Nazanin" panose="00000400000000000000" pitchFamily="2" charset="-78"/>
              </a:rPr>
              <a:t>و به تنظیم </a:t>
            </a:r>
            <a:r>
              <a:rPr lang="fa-IR" sz="2400" dirty="0" smtClean="0">
                <a:cs typeface="2  Nazanin" panose="00000400000000000000" pitchFamily="2" charset="-78"/>
              </a:rPr>
              <a:t>سیستم </a:t>
            </a:r>
            <a:r>
              <a:rPr lang="fa-IR" sz="2400" dirty="0">
                <a:cs typeface="2  Nazanin" panose="00000400000000000000" pitchFamily="2" charset="-78"/>
              </a:rPr>
              <a:t>ایمنی در حال تکامل نوزاد کمک می کند. فاکتورهای </a:t>
            </a:r>
            <a:r>
              <a:rPr lang="fa-IR" sz="2400" dirty="0" smtClean="0">
                <a:cs typeface="2  Nazanin" panose="00000400000000000000" pitchFamily="2" charset="-78"/>
              </a:rPr>
              <a:t>رشد </a:t>
            </a:r>
            <a:r>
              <a:rPr lang="fa-IR" sz="2400" dirty="0">
                <a:cs typeface="2  Nazanin" panose="00000400000000000000" pitchFamily="2" charset="-78"/>
              </a:rPr>
              <a:t>موجود در آغوز به تکامل و عملکرد موثر روده نوزاد کمک می کند و ورود میکروارگانیسمها و آلرژنها را به بدن او مشکل میسازد. آغوز سرشار از ویتامین </a:t>
            </a:r>
            <a:r>
              <a:rPr lang="en-US" sz="2400" dirty="0">
                <a:cs typeface="2  Nazanin" panose="00000400000000000000" pitchFamily="2" charset="-78"/>
              </a:rPr>
              <a:t>A </a:t>
            </a:r>
            <a:r>
              <a:rPr lang="fa-IR" sz="2400" dirty="0">
                <a:cs typeface="2  Nazanin" panose="00000400000000000000" pitchFamily="2" charset="-78"/>
              </a:rPr>
              <a:t>است که برای حفاظت از چشم و </a:t>
            </a:r>
            <a:r>
              <a:rPr lang="fa-IR" sz="2400" dirty="0" smtClean="0">
                <a:cs typeface="2  Nazanin" panose="00000400000000000000" pitchFamily="2" charset="-78"/>
              </a:rPr>
              <a:t>کاهش </a:t>
            </a:r>
            <a:r>
              <a:rPr lang="fa-IR" sz="2400" dirty="0">
                <a:cs typeface="2  Nazanin" panose="00000400000000000000" pitchFamily="2" charset="-78"/>
              </a:rPr>
              <a:t>عفونتها اهمیت دارد و با تحریک عمل دفع، به </a:t>
            </a:r>
            <a:r>
              <a:rPr lang="fa-IR" sz="2400" dirty="0" smtClean="0">
                <a:cs typeface="2  Nazanin" panose="00000400000000000000" pitchFamily="2" charset="-78"/>
              </a:rPr>
              <a:t>پیشگیری </a:t>
            </a:r>
            <a:r>
              <a:rPr lang="fa-IR" sz="2400" dirty="0">
                <a:cs typeface="2  Nazanin" panose="00000400000000000000" pitchFamily="2" charset="-78"/>
              </a:rPr>
              <a:t>از زردی نوزاد کمک می کند.</a:t>
            </a:r>
            <a:endParaRPr lang="en-US" sz="2400" dirty="0">
              <a:cs typeface="2  Nazanin" panose="00000400000000000000" pitchFamily="2" charset="-78"/>
            </a:endParaRPr>
          </a:p>
        </p:txBody>
      </p:sp>
    </p:spTree>
    <p:extLst>
      <p:ext uri="{BB962C8B-B14F-4D97-AF65-F5344CB8AC3E}">
        <p14:creationId xmlns:p14="http://schemas.microsoft.com/office/powerpoint/2010/main" val="40602323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2800" dirty="0">
                <a:cs typeface="2  Nazanin" panose="00000400000000000000" pitchFamily="2" charset="-78"/>
              </a:rPr>
              <a:t>به تولید شیر کافی برای تغذیه بعدی و پیشگیری از بروز هیپو گلیسمی کمک می کند. رفلکس مکیدن نوزاد را که طی یک ساعت اول تولد بسیار قوی است تحریک نموده </a:t>
            </a:r>
            <a:r>
              <a:rPr lang="fa-IR" sz="2800" dirty="0">
                <a:solidFill>
                  <a:srgbClr val="FF0000"/>
                </a:solidFill>
                <a:cs typeface="2  Nazanin" panose="00000400000000000000" pitchFamily="2" charset="-78"/>
              </a:rPr>
              <a:t>و به انقباض رحم، خروج جفت و کاهش خونریزی </a:t>
            </a:r>
            <a:r>
              <a:rPr lang="fa-IR" sz="2800" dirty="0">
                <a:cs typeface="2  Nazanin" panose="00000400000000000000" pitchFamily="2" charset="-78"/>
              </a:rPr>
              <a:t>مادر کمک می کند. امکان تماس پوست با پوست مادر و نوزاد را فراهم می کند و گرمای مورد نیاز نوزاد را بویژه برای نوزادان نارس و کم وزن تامین می کند. برای نوزادان کم وزن که احتمال مرگ و میر بیشتری دارند مفیدتر است. این نوزادان به هنگام تولد به حمایت بیشتری برای خوب مکیدن نیاز دارند. </a:t>
            </a:r>
            <a:endParaRPr lang="en-US" sz="2800" dirty="0">
              <a:cs typeface="2  Nazanin" panose="00000400000000000000" pitchFamily="2" charset="-78"/>
            </a:endParaRPr>
          </a:p>
        </p:txBody>
      </p:sp>
    </p:spTree>
    <p:extLst>
      <p:ext uri="{BB962C8B-B14F-4D97-AF65-F5344CB8AC3E}">
        <p14:creationId xmlns:p14="http://schemas.microsoft.com/office/powerpoint/2010/main" val="4075143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rtl="1"/>
            <a:r>
              <a:rPr lang="fa-IR" sz="2800" dirty="0" smtClean="0">
                <a:cs typeface="2  Nazanin" panose="00000400000000000000" pitchFamily="2" charset="-78"/>
              </a:rPr>
              <a:t>با </a:t>
            </a:r>
            <a:r>
              <a:rPr lang="fa-IR" sz="2800" dirty="0">
                <a:cs typeface="2  Nazanin" panose="00000400000000000000" pitchFamily="2" charset="-78"/>
              </a:rPr>
              <a:t>توجه به اهمیت برقراري به موقع تماس پوست با پوست مادر و نوزاد و شروع تغذیه با شیر مادر در ساعت اول تولد که اقدام چهارم از اقدامات 10 گانه بیمارستان هاي دوستدار کودك است، وزارت بهداشت مصمم است در این دستورالمل مراقبت ساعت اول را در تمام بیمارستان هاي دوستدار کودك کشور و براي همه نوزادان ترم سالم که با سن داخل رحمی 37 هفته و بالاتر به دنیا می آیند </a:t>
            </a:r>
            <a:r>
              <a:rPr lang="fa-IR" sz="2800" dirty="0" smtClean="0">
                <a:cs typeface="2  Nazanin" panose="00000400000000000000" pitchFamily="2" charset="-78"/>
              </a:rPr>
              <a:t>به </a:t>
            </a:r>
            <a:r>
              <a:rPr lang="fa-IR" sz="2800" dirty="0">
                <a:cs typeface="2  Nazanin" panose="00000400000000000000" pitchFamily="2" charset="-78"/>
              </a:rPr>
              <a:t>اجرا </a:t>
            </a:r>
            <a:r>
              <a:rPr lang="fa-IR" sz="2800" dirty="0" smtClean="0">
                <a:cs typeface="2  Nazanin" panose="00000400000000000000" pitchFamily="2" charset="-78"/>
              </a:rPr>
              <a:t>درآورد.</a:t>
            </a:r>
            <a:endParaRPr lang="en-US" sz="2800" dirty="0">
              <a:cs typeface="2  Nazanin" panose="00000400000000000000" pitchFamily="2" charset="-78"/>
            </a:endParaRPr>
          </a:p>
        </p:txBody>
      </p:sp>
    </p:spTree>
    <p:extLst>
      <p:ext uri="{BB962C8B-B14F-4D97-AF65-F5344CB8AC3E}">
        <p14:creationId xmlns:p14="http://schemas.microsoft.com/office/powerpoint/2010/main" val="24028985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2800" dirty="0">
                <a:cs typeface="2  Nazanin" panose="00000400000000000000" pitchFamily="2" charset="-78"/>
              </a:rPr>
              <a:t>لازم است کلیه اعضاي تیم پزشکی عهده دار مراقبت از مادر و نوزاد در ساعت اول تولد، دوره آموزش تغذیه با شیر مادر( پزشکان 36 ساعته و سایر اعضا20 ساعته)، دوره آموزشی مراقبت ساعت اول تولد/ مشاوره شیردهی و احیاي نوزاد را گذرانده باشند. </a:t>
            </a:r>
            <a:r>
              <a:rPr lang="fa-IR" sz="2800" dirty="0">
                <a:solidFill>
                  <a:srgbClr val="FF0000"/>
                </a:solidFill>
                <a:cs typeface="2  Nazanin" panose="00000400000000000000" pitchFamily="2" charset="-78"/>
              </a:rPr>
              <a:t>نکته بسیار مهم این که آموزش به مادر در دوران بارداري در زمینه تغذیه با شیر مادر و مراقبت از نوزاد نقش بسیار مهمی در موفقیت شروع شیر دهی و تداوم آن دارد. این آموزش ها سبب همکاري بیشتر مادر و تسهیل اجراي مفاد دستور عمل خواهد بود.</a:t>
            </a:r>
            <a:endParaRPr lang="en-US" sz="2800" dirty="0">
              <a:solidFill>
                <a:srgbClr val="FF0000"/>
              </a:solidFill>
              <a:cs typeface="2  Nazanin" panose="00000400000000000000" pitchFamily="2" charset="-78"/>
            </a:endParaRPr>
          </a:p>
        </p:txBody>
      </p:sp>
    </p:spTree>
    <p:extLst>
      <p:ext uri="{BB962C8B-B14F-4D97-AF65-F5344CB8AC3E}">
        <p14:creationId xmlns:p14="http://schemas.microsoft.com/office/powerpoint/2010/main" val="6523382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زایمان طبیعی</a:t>
            </a:r>
            <a:endParaRPr lang="en-US" dirty="0"/>
          </a:p>
        </p:txBody>
      </p:sp>
      <p:sp>
        <p:nvSpPr>
          <p:cNvPr id="3" name="Content Placeholder 2"/>
          <p:cNvSpPr>
            <a:spLocks noGrp="1"/>
          </p:cNvSpPr>
          <p:nvPr>
            <p:ph idx="1"/>
          </p:nvPr>
        </p:nvSpPr>
        <p:spPr/>
        <p:txBody>
          <a:bodyPr>
            <a:normAutofit/>
          </a:bodyPr>
          <a:lstStyle/>
          <a:p>
            <a:pPr algn="r" rtl="1"/>
            <a:r>
              <a:rPr lang="fa-IR" sz="2400" dirty="0">
                <a:cs typeface="2  Nazanin" panose="00000400000000000000" pitchFamily="2" charset="-78"/>
              </a:rPr>
              <a:t>قبل از انجام زایمان، حداقل چند دقیقه در مورد اهمیت و چگونگی "تماس پوست با پوست مادر و نوزاد بلافاصله پس از تولد و شروع تغذیه با شیرمادردر ساعت اول تولد نوزاد" با مادر گفتگو شود. </a:t>
            </a:r>
            <a:endParaRPr lang="fa-IR" sz="2400" dirty="0" smtClean="0">
              <a:cs typeface="2  Nazanin" panose="00000400000000000000" pitchFamily="2" charset="-78"/>
            </a:endParaRPr>
          </a:p>
          <a:p>
            <a:pPr algn="r" rtl="1"/>
            <a:r>
              <a:rPr lang="fa-IR" sz="2400" dirty="0" smtClean="0">
                <a:cs typeface="2  Nazanin" panose="00000400000000000000" pitchFamily="2" charset="-78"/>
              </a:rPr>
              <a:t>2 </a:t>
            </a:r>
            <a:r>
              <a:rPr lang="fa-IR" sz="2400" dirty="0">
                <a:cs typeface="2  Nazanin" panose="00000400000000000000" pitchFamily="2" charset="-78"/>
              </a:rPr>
              <a:t>.شرایط زیر در اتاق زایمان فراهم باشد: دماي اتاق زایمان 28 -25 درجه سانتیگراد و بدون کوران، </a:t>
            </a:r>
            <a:r>
              <a:rPr lang="fa-IR" sz="2400" dirty="0">
                <a:solidFill>
                  <a:srgbClr val="FF0000"/>
                </a:solidFill>
                <a:cs typeface="2  Nazanin" panose="00000400000000000000" pitchFamily="2" charset="-78"/>
              </a:rPr>
              <a:t>نور اتاق ملایم </a:t>
            </a:r>
            <a:r>
              <a:rPr lang="fa-IR" sz="2400" dirty="0">
                <a:cs typeface="2  Nazanin" panose="00000400000000000000" pitchFamily="2" charset="-78"/>
              </a:rPr>
              <a:t>تا هیچ نوري مانع تماس مستقیم چشم با چشم مادر و نوزاد نشود، محیط اطراف مادر آرام باشد و سر و صدا و شلوغی آرامش مادر را به هم نزند. </a:t>
            </a:r>
            <a:endParaRPr lang="fa-IR" sz="2400" dirty="0" smtClean="0">
              <a:cs typeface="2  Nazanin" panose="00000400000000000000" pitchFamily="2" charset="-78"/>
            </a:endParaRPr>
          </a:p>
          <a:p>
            <a:pPr algn="r" rtl="1"/>
            <a:r>
              <a:rPr lang="fa-IR" sz="2400" dirty="0" smtClean="0">
                <a:cs typeface="2  Nazanin" panose="00000400000000000000" pitchFamily="2" charset="-78"/>
              </a:rPr>
              <a:t>3 </a:t>
            </a:r>
            <a:r>
              <a:rPr lang="fa-IR" sz="2400" dirty="0">
                <a:cs typeface="2  Nazanin" panose="00000400000000000000" pitchFamily="2" charset="-78"/>
              </a:rPr>
              <a:t>.مادر از لباس جلو باز استفاده کند تا برقراري تماس پوست با پوست مادر و نوزاد و تغذیه نوزاد با شیر مادر براحتی انجام شود. </a:t>
            </a:r>
            <a:endParaRPr lang="en-US" sz="2400" dirty="0">
              <a:cs typeface="2  Nazanin" panose="00000400000000000000" pitchFamily="2" charset="-78"/>
            </a:endParaRPr>
          </a:p>
        </p:txBody>
      </p:sp>
    </p:spTree>
    <p:extLst>
      <p:ext uri="{BB962C8B-B14F-4D97-AF65-F5344CB8AC3E}">
        <p14:creationId xmlns:p14="http://schemas.microsoft.com/office/powerpoint/2010/main" val="3116476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2000" dirty="0">
                <a:cs typeface="2  Nazanin" panose="00000400000000000000" pitchFamily="2" charset="-78"/>
              </a:rPr>
              <a:t>4</a:t>
            </a:r>
            <a:r>
              <a:rPr lang="fa-IR" sz="2000" dirty="0" smtClean="0">
                <a:cs typeface="2  Nazanin" panose="00000400000000000000" pitchFamily="2" charset="-78"/>
              </a:rPr>
              <a:t>.در </a:t>
            </a:r>
            <a:r>
              <a:rPr lang="fa-IR" sz="2000" dirty="0">
                <a:cs typeface="2  Nazanin" panose="00000400000000000000" pitchFamily="2" charset="-78"/>
              </a:rPr>
              <a:t>اتاق زایمان، مادر از آزادي عمل کافی جهت تحرك، خوردن و آشامیدن و حفظ محرمیت و داشتن همراه آموزش دیده </a:t>
            </a:r>
            <a:r>
              <a:rPr lang="fa-IR" sz="2000" dirty="0" smtClean="0">
                <a:cs typeface="2  Nazanin" panose="00000400000000000000" pitchFamily="2" charset="-78"/>
              </a:rPr>
              <a:t>برخوردار </a:t>
            </a:r>
            <a:r>
              <a:rPr lang="fa-IR" sz="2000" dirty="0">
                <a:cs typeface="2  Nazanin" panose="00000400000000000000" pitchFamily="2" charset="-78"/>
              </a:rPr>
              <a:t>باشد . </a:t>
            </a:r>
            <a:endParaRPr lang="fa-IR" sz="2000" dirty="0" smtClean="0">
              <a:cs typeface="2  Nazanin" panose="00000400000000000000" pitchFamily="2" charset="-78"/>
            </a:endParaRPr>
          </a:p>
          <a:p>
            <a:pPr algn="r" rtl="1"/>
            <a:r>
              <a:rPr lang="fa-IR" sz="2000" dirty="0" smtClean="0">
                <a:cs typeface="2  Nazanin" panose="00000400000000000000" pitchFamily="2" charset="-78"/>
              </a:rPr>
              <a:t> 5.از </a:t>
            </a:r>
            <a:r>
              <a:rPr lang="fa-IR" sz="2000" dirty="0">
                <a:cs typeface="2  Nazanin" panose="00000400000000000000" pitchFamily="2" charset="-78"/>
              </a:rPr>
              <a:t>شست و شوي پستان اجتناب </a:t>
            </a:r>
            <a:r>
              <a:rPr lang="fa-IR" sz="2000" dirty="0" smtClean="0">
                <a:cs typeface="2  Nazanin" panose="00000400000000000000" pitchFamily="2" charset="-78"/>
              </a:rPr>
              <a:t>شود.  </a:t>
            </a:r>
            <a:r>
              <a:rPr lang="fa-IR" sz="2000" dirty="0">
                <a:cs typeface="2  Nazanin" panose="00000400000000000000" pitchFamily="2" charset="-78"/>
              </a:rPr>
              <a:t>تا بوي ترشحات غدد اطراف نوك پستان مادر که جلب کننده نوزاد بطرف پستان است حفظ شود. </a:t>
            </a:r>
            <a:endParaRPr lang="fa-IR" sz="2000" dirty="0" smtClean="0">
              <a:cs typeface="2  Nazanin" panose="00000400000000000000" pitchFamily="2" charset="-78"/>
            </a:endParaRPr>
          </a:p>
          <a:p>
            <a:pPr algn="r" rtl="1"/>
            <a:r>
              <a:rPr lang="fa-IR" sz="2000" dirty="0" smtClean="0">
                <a:cs typeface="2  Nazanin" panose="00000400000000000000" pitchFamily="2" charset="-78"/>
              </a:rPr>
              <a:t>6 </a:t>
            </a:r>
            <a:r>
              <a:rPr lang="fa-IR" sz="2000" dirty="0">
                <a:cs typeface="2  Nazanin" panose="00000400000000000000" pitchFamily="2" charset="-78"/>
              </a:rPr>
              <a:t>.حتی الامکان از اقدامات تهاجمی مانند </a:t>
            </a:r>
            <a:r>
              <a:rPr lang="en-US" sz="2000" dirty="0">
                <a:cs typeface="2  Nazanin" panose="00000400000000000000" pitchFamily="2" charset="-78"/>
              </a:rPr>
              <a:t>Stimulation ،Induction </a:t>
            </a:r>
            <a:r>
              <a:rPr lang="fa-IR" sz="2000" dirty="0">
                <a:cs typeface="2  Nazanin" panose="00000400000000000000" pitchFamily="2" charset="-78"/>
              </a:rPr>
              <a:t>و وصل کردن سرم اجتناب شود و از انجام اپیزیاتومی و </a:t>
            </a:r>
            <a:r>
              <a:rPr lang="fa-IR" sz="2000" dirty="0">
                <a:solidFill>
                  <a:srgbClr val="FF0000"/>
                </a:solidFill>
                <a:cs typeface="2  Nazanin" panose="00000400000000000000" pitchFamily="2" charset="-78"/>
              </a:rPr>
              <a:t>زایمان در وضعیت لیتوتومی به طور روتین پرهیز گردد. در </a:t>
            </a:r>
            <a:r>
              <a:rPr lang="fa-IR" sz="2000" dirty="0">
                <a:cs typeface="2  Nazanin" panose="00000400000000000000" pitchFamily="2" charset="-78"/>
              </a:rPr>
              <a:t>صورت انجام </a:t>
            </a:r>
            <a:r>
              <a:rPr lang="fa-IR" sz="2000" dirty="0">
                <a:solidFill>
                  <a:srgbClr val="FF0000"/>
                </a:solidFill>
                <a:cs typeface="2  Nazanin" panose="00000400000000000000" pitchFamily="2" charset="-78"/>
              </a:rPr>
              <a:t>اپیزیاتومی و یا نیاز به ترمیم پرینه، همزمان با ترمیم آن از برقراري تماس پوست با پوست مادر </a:t>
            </a:r>
            <a:r>
              <a:rPr lang="fa-IR" sz="2000" dirty="0">
                <a:cs typeface="2  Nazanin" panose="00000400000000000000" pitchFamily="2" charset="-78"/>
              </a:rPr>
              <a:t>و نوزاد اطمینان حاصل شود</a:t>
            </a:r>
            <a:r>
              <a:rPr lang="fa-IR" sz="2000" dirty="0" smtClean="0">
                <a:cs typeface="2  Nazanin" panose="00000400000000000000" pitchFamily="2" charset="-78"/>
              </a:rPr>
              <a:t>.</a:t>
            </a:r>
          </a:p>
          <a:p>
            <a:pPr algn="r" rtl="1"/>
            <a:r>
              <a:rPr lang="fa-IR" sz="2000" dirty="0">
                <a:cs typeface="2  Nazanin" panose="00000400000000000000" pitchFamily="2" charset="-78"/>
              </a:rPr>
              <a:t>در زایمان طبیعی تسریع نشده به شرط آنکه نوزاد رسیده باشد و بخوبی نفس کشیده و گریه نماید، بطور روتین نیازي به ساکشن دهان و بینی نیست( در زایمان تسریع شده ساکشن مورد نیاز است).</a:t>
            </a:r>
            <a:endParaRPr lang="en-US" sz="2000" dirty="0">
              <a:cs typeface="2  Nazanin" panose="00000400000000000000" pitchFamily="2" charset="-78"/>
            </a:endParaRPr>
          </a:p>
        </p:txBody>
      </p:sp>
    </p:spTree>
    <p:extLst>
      <p:ext uri="{BB962C8B-B14F-4D97-AF65-F5344CB8AC3E}">
        <p14:creationId xmlns:p14="http://schemas.microsoft.com/office/powerpoint/2010/main" val="518636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وظیفه تیم پزشکی در ساعت اول تولد: </a:t>
            </a:r>
            <a:endParaRPr lang="en-US" dirty="0"/>
          </a:p>
        </p:txBody>
      </p:sp>
      <p:sp>
        <p:nvSpPr>
          <p:cNvPr id="3" name="Content Placeholder 2"/>
          <p:cNvSpPr>
            <a:spLocks noGrp="1"/>
          </p:cNvSpPr>
          <p:nvPr>
            <p:ph idx="1"/>
          </p:nvPr>
        </p:nvSpPr>
        <p:spPr/>
        <p:txBody>
          <a:bodyPr>
            <a:noAutofit/>
          </a:bodyPr>
          <a:lstStyle/>
          <a:p>
            <a:pPr algn="just" rtl="1"/>
            <a:r>
              <a:rPr lang="fa-IR" sz="2400" dirty="0">
                <a:cs typeface="2  Nazanin" panose="00000400000000000000" pitchFamily="2" charset="-78"/>
              </a:rPr>
              <a:t>زایمان طبیعی: </a:t>
            </a:r>
            <a:endParaRPr lang="fa-IR" sz="2400" dirty="0" smtClean="0">
              <a:cs typeface="2  Nazanin" panose="00000400000000000000" pitchFamily="2" charset="-78"/>
            </a:endParaRPr>
          </a:p>
          <a:p>
            <a:pPr algn="just" rtl="1"/>
            <a:r>
              <a:rPr lang="fa-IR" sz="2400" dirty="0" smtClean="0">
                <a:cs typeface="2  Nazanin" panose="00000400000000000000" pitchFamily="2" charset="-78"/>
              </a:rPr>
              <a:t>وجود یک مامای اختصاصی جهت نظارت </a:t>
            </a:r>
          </a:p>
          <a:p>
            <a:pPr algn="just" rtl="1"/>
            <a:r>
              <a:rPr lang="fa-IR" sz="2400" dirty="0" smtClean="0">
                <a:cs typeface="2  Nazanin" panose="00000400000000000000" pitchFamily="2" charset="-78"/>
              </a:rPr>
              <a:t>.</a:t>
            </a:r>
            <a:r>
              <a:rPr lang="fa-IR" sz="2400" dirty="0">
                <a:cs typeface="2  Nazanin" panose="00000400000000000000" pitchFamily="2" charset="-78"/>
              </a:rPr>
              <a:t>بلافاصله پس از خروج نوزاد </a:t>
            </a:r>
            <a:r>
              <a:rPr lang="fa-IR" sz="2400" dirty="0" smtClean="0">
                <a:cs typeface="2  Nazanin" panose="00000400000000000000" pitchFamily="2" charset="-78"/>
              </a:rPr>
              <a:t>، نوزاد به حالت دمر </a:t>
            </a:r>
            <a:r>
              <a:rPr lang="fa-IR" sz="2400" dirty="0">
                <a:cs typeface="2  Nazanin" panose="00000400000000000000" pitchFamily="2" charset="-78"/>
              </a:rPr>
              <a:t>به روي شکم مادر قرار داده </a:t>
            </a:r>
            <a:r>
              <a:rPr lang="fa-IR" sz="2400" dirty="0" smtClean="0">
                <a:cs typeface="2  Nazanin" panose="00000400000000000000" pitchFamily="2" charset="-78"/>
              </a:rPr>
              <a:t> شود.  </a:t>
            </a:r>
            <a:r>
              <a:rPr lang="fa-IR" sz="2400" dirty="0">
                <a:cs typeface="2  Nazanin" panose="00000400000000000000" pitchFamily="2" charset="-78"/>
              </a:rPr>
              <a:t>خشک کردن نوزاد، سلامت </a:t>
            </a:r>
            <a:r>
              <a:rPr lang="fa-IR" sz="2400" dirty="0" smtClean="0">
                <a:cs typeface="2  Nazanin" panose="00000400000000000000" pitchFamily="2" charset="-78"/>
              </a:rPr>
              <a:t>نوزاد </a:t>
            </a:r>
            <a:r>
              <a:rPr lang="fa-IR" sz="2400" dirty="0">
                <a:cs typeface="2  Nazanin" panose="00000400000000000000" pitchFamily="2" charset="-78"/>
              </a:rPr>
              <a:t>سریعا" ارزیابی کرده و نیاز به احیاء را بررسی </a:t>
            </a:r>
            <a:r>
              <a:rPr lang="fa-IR" sz="2400" dirty="0" smtClean="0">
                <a:cs typeface="2  Nazanin" panose="00000400000000000000" pitchFamily="2" charset="-78"/>
              </a:rPr>
              <a:t>شود</a:t>
            </a:r>
          </a:p>
          <a:p>
            <a:pPr algn="just" rtl="1"/>
            <a:r>
              <a:rPr lang="fa-IR" sz="2400" dirty="0" smtClean="0">
                <a:cs typeface="2  Nazanin" panose="00000400000000000000" pitchFamily="2" charset="-78"/>
              </a:rPr>
              <a:t>. </a:t>
            </a:r>
            <a:r>
              <a:rPr lang="fa-IR" sz="2400" dirty="0">
                <a:cs typeface="2  Nazanin" panose="00000400000000000000" pitchFamily="2" charset="-78"/>
              </a:rPr>
              <a:t>چنانچه نوزاد سالم است و نیاز به احیا ندارد همچنان که روي شکم مادر قرار دارد به خشک کردن او ادامه </a:t>
            </a:r>
            <a:r>
              <a:rPr lang="fa-IR" sz="2400" dirty="0" smtClean="0">
                <a:cs typeface="2  Nazanin" panose="00000400000000000000" pitchFamily="2" charset="-78"/>
              </a:rPr>
              <a:t>شود </a:t>
            </a:r>
            <a:r>
              <a:rPr lang="fa-IR" sz="2400" dirty="0">
                <a:cs typeface="2  Nazanin" panose="00000400000000000000" pitchFamily="2" charset="-78"/>
              </a:rPr>
              <a:t>و سر نوزاد را ترجیحا با کلاه </a:t>
            </a:r>
            <a:r>
              <a:rPr lang="fa-IR" sz="2400" dirty="0" smtClean="0">
                <a:cs typeface="2  Nazanin" panose="00000400000000000000" pitchFamily="2" charset="-78"/>
              </a:rPr>
              <a:t>پوشانیده شود </a:t>
            </a:r>
            <a:r>
              <a:rPr lang="fa-IR" sz="2400" dirty="0">
                <a:cs typeface="2  Nazanin" panose="00000400000000000000" pitchFamily="2" charset="-78"/>
              </a:rPr>
              <a:t>.خشک کردن نوزاد با حوله گرم،خشک و نرم، از سر به طرف تنه و اندام ها به استثناي دست ها( از مچ به پائین ) و بدون صدمه به ورنیکس انجام شود. پس از خشک کردن حوله خیس از بدن نوزاد جدا </a:t>
            </a:r>
            <a:r>
              <a:rPr lang="fa-IR" sz="2400" dirty="0" smtClean="0">
                <a:cs typeface="2  Nazanin" panose="00000400000000000000" pitchFamily="2" charset="-78"/>
              </a:rPr>
              <a:t>شود </a:t>
            </a:r>
            <a:r>
              <a:rPr lang="fa-IR" sz="2400" dirty="0">
                <a:cs typeface="2  Nazanin" panose="00000400000000000000" pitchFamily="2" charset="-78"/>
              </a:rPr>
              <a:t>چنانچه شرایط فوق دقیقا اجرا شود این نوزادان براي گرم یا خشک کردن نیاز به وارمر ندارند. در صورتی که نوزاد نیازمند احیا باشد مطابق پروتکل احیا عملیات احیاي نوزاد را انجام </a:t>
            </a:r>
            <a:r>
              <a:rPr lang="fa-IR" sz="2400" dirty="0" smtClean="0">
                <a:cs typeface="2  Nazanin" panose="00000400000000000000" pitchFamily="2" charset="-78"/>
              </a:rPr>
              <a:t>شود.</a:t>
            </a:r>
            <a:endParaRPr lang="en-US" sz="2400" dirty="0">
              <a:cs typeface="2  Nazanin" panose="00000400000000000000" pitchFamily="2" charset="-78"/>
            </a:endParaRPr>
          </a:p>
        </p:txBody>
      </p:sp>
    </p:spTree>
    <p:extLst>
      <p:ext uri="{BB962C8B-B14F-4D97-AF65-F5344CB8AC3E}">
        <p14:creationId xmlns:p14="http://schemas.microsoft.com/office/powerpoint/2010/main" val="14948235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r" rtl="1"/>
            <a:r>
              <a:rPr lang="fa-IR" sz="2800" dirty="0" smtClean="0">
                <a:cs typeface="2  Nazanin" panose="00000400000000000000" pitchFamily="2" charset="-78"/>
              </a:rPr>
              <a:t>اجتناب از </a:t>
            </a:r>
            <a:r>
              <a:rPr lang="fa-IR" sz="2800" dirty="0">
                <a:cs typeface="2  Nazanin" panose="00000400000000000000" pitchFamily="2" charset="-78"/>
              </a:rPr>
              <a:t>گذاردن لوله در دهان یا بینی نوزاد به منظورتخلیه محتویات معده، بدون اندیکاسیون </a:t>
            </a:r>
            <a:r>
              <a:rPr lang="fa-IR" sz="2800" dirty="0" smtClean="0">
                <a:cs typeface="2  Nazanin" panose="00000400000000000000" pitchFamily="2" charset="-78"/>
              </a:rPr>
              <a:t>علمی. </a:t>
            </a:r>
          </a:p>
          <a:p>
            <a:pPr algn="r" rtl="1"/>
            <a:r>
              <a:rPr lang="fa-IR" sz="2800" dirty="0" smtClean="0">
                <a:cs typeface="2  Nazanin" panose="00000400000000000000" pitchFamily="2" charset="-78"/>
              </a:rPr>
              <a:t>بند </a:t>
            </a:r>
            <a:r>
              <a:rPr lang="fa-IR" sz="2800" dirty="0">
                <a:cs typeface="2  Nazanin" panose="00000400000000000000" pitchFamily="2" charset="-78"/>
              </a:rPr>
              <a:t>ناف را یک دقیقه پس از تولد در 2 و 5 سانتی متري آن کلامپ بزنید و بین آن دو را با قیچی استریل قطع کنید. نیازي به استفاده از ماده ضدعفونی کننده (الکل، بتادین،...) و بانداژ نیست . </a:t>
            </a:r>
            <a:endParaRPr lang="fa-IR" sz="2800" dirty="0" smtClean="0">
              <a:cs typeface="2  Nazanin" panose="00000400000000000000" pitchFamily="2" charset="-78"/>
            </a:endParaRPr>
          </a:p>
          <a:p>
            <a:pPr algn="r" rtl="1"/>
            <a:r>
              <a:rPr lang="fa-IR" sz="2800" dirty="0" smtClean="0">
                <a:cs typeface="2  Nazanin" panose="00000400000000000000" pitchFamily="2" charset="-78"/>
              </a:rPr>
              <a:t>نوزاد </a:t>
            </a:r>
            <a:r>
              <a:rPr lang="fa-IR" sz="2800" dirty="0">
                <a:cs typeface="2  Nazanin" panose="00000400000000000000" pitchFamily="2" charset="-78"/>
              </a:rPr>
              <a:t>را همچنان که لخت است کمی به طرف بالاتر روي قفسه سینه مادر بین پستان هایش قرار دهید بطوري که چشمان او در سطح نوك پستان مادر باشد. </a:t>
            </a:r>
            <a:endParaRPr lang="en-US" sz="2800" dirty="0">
              <a:cs typeface="2  Nazanin" panose="00000400000000000000" pitchFamily="2" charset="-78"/>
            </a:endParaRPr>
          </a:p>
        </p:txBody>
      </p:sp>
    </p:spTree>
    <p:extLst>
      <p:ext uri="{BB962C8B-B14F-4D97-AF65-F5344CB8AC3E}">
        <p14:creationId xmlns:p14="http://schemas.microsoft.com/office/powerpoint/2010/main" val="15176443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pPr algn="just" rtl="1"/>
            <a:r>
              <a:rPr lang="fa-IR" sz="3200" dirty="0">
                <a:cs typeface="2  Nazanin" panose="00000400000000000000" pitchFamily="2" charset="-78"/>
              </a:rPr>
              <a:t>مادر و نوزاد را با هم بوسیله پتوي گرم، نرم، تمیز و لطیف بپوشانید تا تماس پوستی آنان ادامه یافته و گرماي بدن مادر و نوزاد حفظ شود. در این حالت اگر مادر احساس سرما می کند می توانید از وارمر استفاده کنید به شرطی که در فاصله مناسب از مادر و نوزاد و بالاي تنه مادر باشد.</a:t>
            </a:r>
            <a:endParaRPr lang="en-US" sz="3200" dirty="0">
              <a:cs typeface="2  Nazanin" panose="00000400000000000000" pitchFamily="2" charset="-78"/>
            </a:endParaRPr>
          </a:p>
          <a:p>
            <a:pPr algn="just" rtl="1"/>
            <a:endParaRPr lang="fa-IR" sz="3200" dirty="0"/>
          </a:p>
        </p:txBody>
      </p:sp>
    </p:spTree>
    <p:extLst>
      <p:ext uri="{BB962C8B-B14F-4D97-AF65-F5344CB8AC3E}">
        <p14:creationId xmlns:p14="http://schemas.microsoft.com/office/powerpoint/2010/main" val="327378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en-US" dirty="0"/>
              <a:t>SSC improves infant </a:t>
            </a:r>
            <a:r>
              <a:rPr lang="en-US" dirty="0">
                <a:solidFill>
                  <a:srgbClr val="FF0000"/>
                </a:solidFill>
              </a:rPr>
              <a:t>autonomic regulation, as evidenced by a steadier heart rate and improved respiratory status and temperature regulation compared to routine caregiving provided in an </a:t>
            </a:r>
            <a:r>
              <a:rPr lang="en-US" dirty="0" smtClean="0">
                <a:solidFill>
                  <a:srgbClr val="FF0000"/>
                </a:solidFill>
              </a:rPr>
              <a:t>incubator.</a:t>
            </a:r>
            <a:endParaRPr lang="fa-IR" dirty="0" smtClean="0">
              <a:solidFill>
                <a:srgbClr val="FF0000"/>
              </a:solidFill>
            </a:endParaRPr>
          </a:p>
          <a:p>
            <a:r>
              <a:rPr lang="en-US" dirty="0"/>
              <a:t>Additional benefits of SSC include improved </a:t>
            </a:r>
            <a:r>
              <a:rPr lang="en-US" dirty="0" smtClean="0">
                <a:solidFill>
                  <a:srgbClr val="FF0000"/>
                </a:solidFill>
              </a:rPr>
              <a:t>brain development </a:t>
            </a:r>
            <a:r>
              <a:rPr lang="en-US" dirty="0">
                <a:solidFill>
                  <a:srgbClr val="FF0000"/>
                </a:solidFill>
              </a:rPr>
              <a:t>as well as better motor and mental </a:t>
            </a:r>
            <a:r>
              <a:rPr lang="en-US" dirty="0" smtClean="0">
                <a:solidFill>
                  <a:srgbClr val="FF0000"/>
                </a:solidFill>
              </a:rPr>
              <a:t>development.</a:t>
            </a:r>
            <a:endParaRPr lang="fa-IR" dirty="0" smtClean="0">
              <a:solidFill>
                <a:srgbClr val="FF0000"/>
              </a:solidFill>
            </a:endParaRPr>
          </a:p>
          <a:p>
            <a:r>
              <a:rPr lang="en-US" dirty="0"/>
              <a:t>Investigators have reported demonstrated behavioral responses, such as improved state regulation and motor modulation, </a:t>
            </a:r>
            <a:r>
              <a:rPr lang="en-US" dirty="0">
                <a:solidFill>
                  <a:srgbClr val="FF0000"/>
                </a:solidFill>
              </a:rPr>
              <a:t>immediately following even </a:t>
            </a:r>
            <a:r>
              <a:rPr lang="en-US" dirty="0"/>
              <a:t>short periods of </a:t>
            </a:r>
            <a:r>
              <a:rPr lang="en-US" dirty="0" smtClean="0"/>
              <a:t>SSC.</a:t>
            </a:r>
          </a:p>
          <a:p>
            <a:r>
              <a:rPr lang="en-US" dirty="0" smtClean="0"/>
              <a:t>In </a:t>
            </a:r>
            <a:r>
              <a:rPr lang="en-US" dirty="0"/>
              <a:t>addition, researchers have reported </a:t>
            </a:r>
            <a:r>
              <a:rPr lang="en-US" dirty="0" err="1" smtClean="0"/>
              <a:t>biobehavioral</a:t>
            </a:r>
            <a:r>
              <a:rPr lang="en-US" dirty="0" smtClean="0"/>
              <a:t> </a:t>
            </a:r>
            <a:r>
              <a:rPr lang="en-US" dirty="0"/>
              <a:t>responses to SSC, including changes in </a:t>
            </a:r>
            <a:r>
              <a:rPr lang="en-US" dirty="0">
                <a:solidFill>
                  <a:srgbClr val="FF0000"/>
                </a:solidFill>
              </a:rPr>
              <a:t>cortisol </a:t>
            </a:r>
            <a:r>
              <a:rPr lang="en-US" dirty="0" smtClean="0">
                <a:solidFill>
                  <a:srgbClr val="FF0000"/>
                </a:solidFill>
              </a:rPr>
              <a:t>level.</a:t>
            </a:r>
            <a:endParaRPr lang="fa-IR" dirty="0">
              <a:solidFill>
                <a:srgbClr val="FF0000"/>
              </a:solidFill>
            </a:endParaRPr>
          </a:p>
          <a:p>
            <a:endParaRPr lang="fa-IR" dirty="0"/>
          </a:p>
        </p:txBody>
      </p:sp>
    </p:spTree>
    <p:extLst>
      <p:ext uri="{BB962C8B-B14F-4D97-AF65-F5344CB8AC3E}">
        <p14:creationId xmlns:p14="http://schemas.microsoft.com/office/powerpoint/2010/main" val="40999132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2800" dirty="0">
                <a:cs typeface="2  Nazanin" panose="00000400000000000000" pitchFamily="2" charset="-78"/>
              </a:rPr>
              <a:t>منظور تماس چشمی مادر و نوزاد، سر مادر کمی بالاتر قرار گیرد( فاصله کانونی دید نوزاد 19 سانتی متر است؛ لذا با قرار گرفتن در این فاصله، قادر به مشاهده صورت مادر می باشد.) در این حالت مادر می تواند ناظر حرکات و توانائی هاي او هم باشد و به محض آمادگی نوزاد او را شیر بدهد.</a:t>
            </a:r>
            <a:endParaRPr lang="en-US" sz="2800" dirty="0">
              <a:cs typeface="2  Nazanin" panose="00000400000000000000" pitchFamily="2" charset="-78"/>
            </a:endParaRPr>
          </a:p>
        </p:txBody>
      </p:sp>
    </p:spTree>
    <p:extLst>
      <p:ext uri="{BB962C8B-B14F-4D97-AF65-F5344CB8AC3E}">
        <p14:creationId xmlns:p14="http://schemas.microsoft.com/office/powerpoint/2010/main" val="25362913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2400" dirty="0" smtClean="0">
                <a:cs typeface="2  Nazanin" panose="00000400000000000000" pitchFamily="2" charset="-78"/>
              </a:rPr>
              <a:t>مراقب </a:t>
            </a:r>
            <a:r>
              <a:rPr lang="fa-IR" sz="2400" dirty="0">
                <a:cs typeface="2  Nazanin" panose="00000400000000000000" pitchFamily="2" charset="-78"/>
              </a:rPr>
              <a:t>باشید نوزاد در طول مدت تماس با مادر بطور مناسب نگهداري شود و سقوط نکند. </a:t>
            </a:r>
            <a:endParaRPr lang="fa-IR" sz="2400" dirty="0" smtClean="0">
              <a:cs typeface="2  Nazanin" panose="00000400000000000000" pitchFamily="2" charset="-78"/>
            </a:endParaRPr>
          </a:p>
          <a:p>
            <a:pPr algn="just" rtl="1"/>
            <a:r>
              <a:rPr lang="fa-IR" sz="2400" dirty="0" smtClean="0">
                <a:cs typeface="2  Nazanin" panose="00000400000000000000" pitchFamily="2" charset="-78"/>
              </a:rPr>
              <a:t>بطور </a:t>
            </a:r>
            <a:r>
              <a:rPr lang="fa-IR" sz="2400" dirty="0">
                <a:cs typeface="2  Nazanin" panose="00000400000000000000" pitchFamily="2" charset="-78"/>
              </a:rPr>
              <a:t>معمول نوزادان تازه متولد شده طی ساعت اول تولد پستان مادر را جستجو کرده و به دهان می گیرند. چنانچه نوزاد علائم آمادگی شروع تغذیه (حرکات سر به طرفین، باز کردن دهان، دست به دهان بردن، ملچ و ملوچ کردن و خروج بزاق از دهان) را نشان داد او را در گرفتن پستان کمک نمایید و سر وي را به پستان مادر نزدیک </a:t>
            </a:r>
            <a:r>
              <a:rPr lang="fa-IR" sz="2400" dirty="0" smtClean="0">
                <a:cs typeface="2  Nazanin" panose="00000400000000000000" pitchFamily="2" charset="-78"/>
              </a:rPr>
              <a:t>کنید </a:t>
            </a:r>
            <a:r>
              <a:rPr lang="fa-IR" sz="2400" dirty="0">
                <a:cs typeface="2  Nazanin" panose="00000400000000000000" pitchFamily="2" charset="-78"/>
              </a:rPr>
              <a:t>. اگر علیرغم کمک کردن، تغذیه با شیر مادر تا یک ساعت انجام نشد، سلامت نوزاد و مشکلات احتمالی پستان مادر بررسی شود.</a:t>
            </a:r>
            <a:endParaRPr lang="en-US" sz="2400" dirty="0">
              <a:cs typeface="2  Nazanin" panose="00000400000000000000" pitchFamily="2" charset="-78"/>
            </a:endParaRPr>
          </a:p>
        </p:txBody>
      </p:sp>
    </p:spTree>
    <p:extLst>
      <p:ext uri="{BB962C8B-B14F-4D97-AF65-F5344CB8AC3E}">
        <p14:creationId xmlns:p14="http://schemas.microsoft.com/office/powerpoint/2010/main" val="26765139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2800" dirty="0">
                <a:cs typeface="2  Nazanin" panose="00000400000000000000" pitchFamily="2" charset="-78"/>
              </a:rPr>
              <a:t>مراقبت هایی مانند تزریق ویتامین </a:t>
            </a:r>
            <a:r>
              <a:rPr lang="en-US" sz="2800" dirty="0">
                <a:cs typeface="2  Nazanin" panose="00000400000000000000" pitchFamily="2" charset="-78"/>
              </a:rPr>
              <a:t>K </a:t>
            </a:r>
            <a:r>
              <a:rPr lang="fa-IR" sz="2800" dirty="0">
                <a:cs typeface="2  Nazanin" panose="00000400000000000000" pitchFamily="2" charset="-78"/>
              </a:rPr>
              <a:t>و واکسن، توزین و سایر اندازه گیري ها و اقدامات غیر فوري دیگر حد اقل به بعد از اتمام اولین تغذیه با شیر مادر و یا ترجیحا پس از ساعت اول تولد موکول شود تا تداخلی در اجراي دستور عمل ایجاد نشود. </a:t>
            </a:r>
            <a:endParaRPr lang="fa-IR" sz="2800" dirty="0" smtClean="0">
              <a:cs typeface="2  Nazanin" panose="00000400000000000000" pitchFamily="2" charset="-78"/>
            </a:endParaRPr>
          </a:p>
          <a:p>
            <a:pPr algn="just" rtl="1"/>
            <a:r>
              <a:rPr lang="fa-IR" sz="2800" dirty="0" smtClean="0">
                <a:cs typeface="2  Nazanin" panose="00000400000000000000" pitchFamily="2" charset="-78"/>
              </a:rPr>
              <a:t>از </a:t>
            </a:r>
            <a:r>
              <a:rPr lang="fa-IR" sz="2800" dirty="0">
                <a:cs typeface="2  Nazanin" panose="00000400000000000000" pitchFamily="2" charset="-78"/>
              </a:rPr>
              <a:t>استحمام روتین نوزاد اجتناب </a:t>
            </a:r>
            <a:r>
              <a:rPr lang="fa-IR" sz="2800" dirty="0" smtClean="0">
                <a:cs typeface="2  Nazanin" panose="00000400000000000000" pitchFamily="2" charset="-78"/>
              </a:rPr>
              <a:t>کنید.</a:t>
            </a:r>
          </a:p>
          <a:p>
            <a:pPr algn="just" rtl="1"/>
            <a:r>
              <a:rPr lang="fa-IR" sz="2800" dirty="0" smtClean="0">
                <a:cs typeface="2  Nazanin" panose="00000400000000000000" pitchFamily="2" charset="-78"/>
              </a:rPr>
              <a:t>در </a:t>
            </a:r>
            <a:r>
              <a:rPr lang="fa-IR" sz="2800" dirty="0">
                <a:cs typeface="2  Nazanin" panose="00000400000000000000" pitchFamily="2" charset="-78"/>
              </a:rPr>
              <a:t>طول دو ساعت اول پس از زایمان، مادر و نوزاد را در بلوك زایمان نگهداري نمایید و سپس بطور همزمان و همراه هم به بخش پس از زایمان منتقل شوند.</a:t>
            </a:r>
            <a:endParaRPr lang="en-US" sz="2800" dirty="0">
              <a:cs typeface="2  Nazanin" panose="00000400000000000000" pitchFamily="2" charset="-78"/>
            </a:endParaRPr>
          </a:p>
        </p:txBody>
      </p:sp>
    </p:spTree>
    <p:extLst>
      <p:ext uri="{BB962C8B-B14F-4D97-AF65-F5344CB8AC3E}">
        <p14:creationId xmlns:p14="http://schemas.microsoft.com/office/powerpoint/2010/main" val="1531096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سزارین با بی حسی ناحیه اي ( اسپینال یا اپی دورال</a:t>
            </a:r>
            <a:endParaRPr lang="en-US" dirty="0"/>
          </a:p>
        </p:txBody>
      </p:sp>
      <p:sp>
        <p:nvSpPr>
          <p:cNvPr id="3" name="Content Placeholder 2"/>
          <p:cNvSpPr>
            <a:spLocks noGrp="1"/>
          </p:cNvSpPr>
          <p:nvPr>
            <p:ph idx="1"/>
          </p:nvPr>
        </p:nvSpPr>
        <p:spPr/>
        <p:txBody>
          <a:bodyPr>
            <a:normAutofit/>
          </a:bodyPr>
          <a:lstStyle/>
          <a:p>
            <a:pPr algn="just" rtl="1"/>
            <a:r>
              <a:rPr lang="fa-IR" sz="3600" dirty="0">
                <a:cs typeface="2  Nazanin" panose="00000400000000000000" pitchFamily="2" charset="-78"/>
              </a:rPr>
              <a:t>پس از ساکشن دهان و بینی، قطع بند ناف، خشک کردن نوزاد چنانچه مادر و نوزاد از وضعیت پایداري برخوردارند به منظور تسهیل در انجام تماس چشم در چشم و پوست با پوست مادر و نوزاد و گرفتن پستان، </a:t>
            </a:r>
            <a:r>
              <a:rPr lang="fa-IR" sz="3600" dirty="0">
                <a:solidFill>
                  <a:srgbClr val="FF0000"/>
                </a:solidFill>
                <a:cs typeface="2  Nazanin" panose="00000400000000000000" pitchFamily="2" charset="-78"/>
              </a:rPr>
              <a:t>ضمن ادامه عمل جراحی به یکی </a:t>
            </a:r>
            <a:r>
              <a:rPr lang="fa-IR" sz="3600" dirty="0">
                <a:cs typeface="2  Nazanin" panose="00000400000000000000" pitchFamily="2" charset="-78"/>
              </a:rPr>
              <a:t>از دو روش زیر عمل شود: </a:t>
            </a:r>
            <a:endParaRPr lang="en-US" sz="3600" dirty="0">
              <a:cs typeface="2  Nazanin" panose="00000400000000000000" pitchFamily="2" charset="-78"/>
            </a:endParaRPr>
          </a:p>
        </p:txBody>
      </p:sp>
    </p:spTree>
    <p:extLst>
      <p:ext uri="{BB962C8B-B14F-4D97-AF65-F5344CB8AC3E}">
        <p14:creationId xmlns:p14="http://schemas.microsoft.com/office/powerpoint/2010/main" val="33982814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r>
              <a:rPr lang="fa-IR" sz="3200" dirty="0">
                <a:cs typeface="2  Nazanin" panose="00000400000000000000" pitchFamily="2" charset="-78"/>
              </a:rPr>
              <a:t>نوزاد را از طرف زیر بغل یا شانه مادر یعنی از سمت متخصص هوشبري طوري در تماس پوست با پوست مادر قرار دهید که قفسه سینه نوزاد در تماس با زیر بغل و قفسه سینه مادر و دهان نوزاد در تماس با نوك پستان مادر باشد و حتی الامکان تماس چشم در چشم مادر و نوزاد انجام شود. </a:t>
            </a:r>
            <a:endParaRPr lang="en-US" sz="3200" dirty="0">
              <a:cs typeface="2  Nazanin" panose="00000400000000000000" pitchFamily="2" charset="-78"/>
            </a:endParaRPr>
          </a:p>
        </p:txBody>
      </p:sp>
    </p:spTree>
    <p:extLst>
      <p:ext uri="{BB962C8B-B14F-4D97-AF65-F5344CB8AC3E}">
        <p14:creationId xmlns:p14="http://schemas.microsoft.com/office/powerpoint/2010/main" val="35707711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rtl="1"/>
            <a:r>
              <a:rPr lang="fa-IR" sz="2400" dirty="0">
                <a:cs typeface="2  Nazanin" panose="00000400000000000000" pitchFamily="2" charset="-78"/>
              </a:rPr>
              <a:t>نوزاد را به طور مایل و دمر به روي قفسه سینه مادر بگذارید </a:t>
            </a:r>
            <a:r>
              <a:rPr lang="fa-IR" sz="2400" dirty="0" smtClean="0">
                <a:cs typeface="2  Nazanin" panose="00000400000000000000" pitchFamily="2" charset="-78"/>
              </a:rPr>
              <a:t>به </a:t>
            </a:r>
            <a:r>
              <a:rPr lang="fa-IR" sz="2400" dirty="0">
                <a:cs typeface="2  Nazanin" panose="00000400000000000000" pitchFamily="2" charset="-78"/>
              </a:rPr>
              <a:t>طوري که ضمن تسهیل تماس چشم در چشم مادر و نوزاد, سر نوزاد نزدیک پستان طرف مقابل باشد و دهان نوزاد درتماس با نوك پستان مادر قرار گیرد</a:t>
            </a:r>
            <a:r>
              <a:rPr lang="fa-IR" sz="2400" dirty="0">
                <a:solidFill>
                  <a:srgbClr val="FF0000"/>
                </a:solidFill>
                <a:cs typeface="2  Nazanin" panose="00000400000000000000" pitchFamily="2" charset="-78"/>
              </a:rPr>
              <a:t>. در دو حالت فوق وجود ماماي مسئول مراقبت از نوزاد الزامی است و مادر و نوزاد نباید تنها باشند پس از اتمام عمل جراحی، مادر و نوزاد در حالی که هر دو با لباس گرم پوشانیده شده اند به اتاق ریکاوري و سپس </a:t>
            </a:r>
            <a:r>
              <a:rPr lang="fa-IR" sz="2400" dirty="0">
                <a:cs typeface="2  Nazanin" panose="00000400000000000000" pitchFamily="2" charset="-78"/>
              </a:rPr>
              <a:t>بخش پس از زایمان منتقل شوند و ضمن ادامه تماس پوستی، تغذیه با شیر مادر با کمک مراقب ادامه یابد. </a:t>
            </a:r>
            <a:endParaRPr lang="fa-IR" sz="2400" dirty="0" smtClean="0">
              <a:cs typeface="2  Nazanin" panose="00000400000000000000" pitchFamily="2" charset="-78"/>
            </a:endParaRPr>
          </a:p>
          <a:p>
            <a:pPr algn="just" rtl="1"/>
            <a:endParaRPr lang="fa-IR" sz="2400" dirty="0">
              <a:cs typeface="2  Nazanin" panose="00000400000000000000" pitchFamily="2" charset="-78"/>
            </a:endParaRPr>
          </a:p>
          <a:p>
            <a:pPr algn="just" rtl="1"/>
            <a:r>
              <a:rPr lang="fa-IR" sz="2400" dirty="0">
                <a:cs typeface="2  Nazanin" panose="00000400000000000000" pitchFamily="2" charset="-78"/>
              </a:rPr>
              <a:t>سایر مراقبت هاي ضروري مادر و نوزاد را مطابق آنچه که در زایمان طبیعی گفته شد اجرا </a:t>
            </a:r>
            <a:r>
              <a:rPr lang="fa-IR" sz="2400" dirty="0" smtClean="0">
                <a:cs typeface="2  Nazanin" panose="00000400000000000000" pitchFamily="2" charset="-78"/>
              </a:rPr>
              <a:t>شود. </a:t>
            </a:r>
            <a:endParaRPr lang="en-US" sz="2400" dirty="0">
              <a:cs typeface="2  Nazanin" panose="00000400000000000000" pitchFamily="2" charset="-78"/>
            </a:endParaRPr>
          </a:p>
        </p:txBody>
      </p:sp>
    </p:spTree>
    <p:extLst>
      <p:ext uri="{BB962C8B-B14F-4D97-AF65-F5344CB8AC3E}">
        <p14:creationId xmlns:p14="http://schemas.microsoft.com/office/powerpoint/2010/main" val="18550347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سزارین با بیهوشی عمومی</a:t>
            </a:r>
            <a:endParaRPr lang="en-US" dirty="0"/>
          </a:p>
        </p:txBody>
      </p:sp>
      <p:sp>
        <p:nvSpPr>
          <p:cNvPr id="3" name="Content Placeholder 2"/>
          <p:cNvSpPr>
            <a:spLocks noGrp="1"/>
          </p:cNvSpPr>
          <p:nvPr>
            <p:ph idx="1"/>
          </p:nvPr>
        </p:nvSpPr>
        <p:spPr/>
        <p:txBody>
          <a:bodyPr>
            <a:normAutofit/>
          </a:bodyPr>
          <a:lstStyle/>
          <a:p>
            <a:pPr algn="just" rtl="1"/>
            <a:r>
              <a:rPr lang="fa-IR" sz="2800" dirty="0">
                <a:cs typeface="2  Nazanin" panose="00000400000000000000" pitchFamily="2" charset="-78"/>
              </a:rPr>
              <a:t>در اتاق عمل بلافاصله پس از تولد و انجام ساکشن دهان و بینی و قطع بند ناف، نوزاد را در حین بررسی نیاز به احیا خشک نموده و با یک حوله خشک و گرم دیگر سر و پشت او را بپوشانید </a:t>
            </a:r>
            <a:r>
              <a:rPr lang="fa-IR" sz="2800" dirty="0">
                <a:solidFill>
                  <a:srgbClr val="FF0000"/>
                </a:solidFill>
                <a:cs typeface="2  Nazanin" panose="00000400000000000000" pitchFamily="2" charset="-78"/>
              </a:rPr>
              <a:t>و به نحوي در پهلوي مادر قرار دهید </a:t>
            </a:r>
            <a:r>
              <a:rPr lang="fa-IR" sz="2800" dirty="0">
                <a:cs typeface="2  Nazanin" panose="00000400000000000000" pitchFamily="2" charset="-78"/>
              </a:rPr>
              <a:t>که بند ناف نوزاد( جهت کلونیزه شدن) با پوست مادر در تماس باشد. مدت این تماس تا حد ممکن طولانی </a:t>
            </a:r>
            <a:r>
              <a:rPr lang="fa-IR" sz="2800" dirty="0" smtClean="0">
                <a:cs typeface="2  Nazanin" panose="00000400000000000000" pitchFamily="2" charset="-78"/>
              </a:rPr>
              <a:t>باشد. پس </a:t>
            </a:r>
            <a:r>
              <a:rPr lang="fa-IR" sz="2800" dirty="0">
                <a:cs typeface="2  Nazanin" panose="00000400000000000000" pitchFamily="2" charset="-78"/>
              </a:rPr>
              <a:t>از اتمام عمل جراحی، مادر و نوزاد در حالی که هر دو با لباس گرم پوشانیده شده اند به اتاق ریکاوري منتقل شوند. وجود ماما جهت مراقبت از مادر و نوزاد در اتاق ریکاوري الزامی است</a:t>
            </a:r>
            <a:endParaRPr lang="en-US" sz="2800" dirty="0">
              <a:cs typeface="2  Nazanin" panose="00000400000000000000" pitchFamily="2" charset="-78"/>
            </a:endParaRPr>
          </a:p>
        </p:txBody>
      </p:sp>
    </p:spTree>
    <p:extLst>
      <p:ext uri="{BB962C8B-B14F-4D97-AF65-F5344CB8AC3E}">
        <p14:creationId xmlns:p14="http://schemas.microsoft.com/office/powerpoint/2010/main" val="4644746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fa-IR" sz="3200" dirty="0">
                <a:cs typeface="2  Nazanin" panose="00000400000000000000" pitchFamily="2" charset="-78"/>
              </a:rPr>
              <a:t>به محض این که مادر توانایی پاسخ گویی را پیدا کرد حتی اگر کمی خواب آلود هم باشد ضمن برقراري و ادامه تماس پوستی، اولین تغذیه با شیر مادر شروع شود.</a:t>
            </a:r>
            <a:endParaRPr lang="en-US" sz="3200" dirty="0">
              <a:cs typeface="2  Nazanin" panose="00000400000000000000" pitchFamily="2" charset="-78"/>
            </a:endParaRPr>
          </a:p>
        </p:txBody>
      </p:sp>
    </p:spTree>
    <p:extLst>
      <p:ext uri="{BB962C8B-B14F-4D97-AF65-F5344CB8AC3E}">
        <p14:creationId xmlns:p14="http://schemas.microsoft.com/office/powerpoint/2010/main" val="38058204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وظیفه </a:t>
            </a:r>
            <a:r>
              <a:rPr lang="fa-IR" dirty="0"/>
              <a:t>تیم پزشکی در </a:t>
            </a:r>
            <a:r>
              <a:rPr lang="fa-IR" dirty="0" smtClean="0"/>
              <a:t>بخش بعد از زایمان</a:t>
            </a:r>
            <a:endParaRPr lang="en-US" dirty="0"/>
          </a:p>
        </p:txBody>
      </p:sp>
      <p:sp>
        <p:nvSpPr>
          <p:cNvPr id="3" name="Content Placeholder 2"/>
          <p:cNvSpPr>
            <a:spLocks noGrp="1"/>
          </p:cNvSpPr>
          <p:nvPr>
            <p:ph idx="1"/>
          </p:nvPr>
        </p:nvSpPr>
        <p:spPr/>
        <p:txBody>
          <a:bodyPr>
            <a:normAutofit/>
          </a:bodyPr>
          <a:lstStyle/>
          <a:p>
            <a:pPr algn="r" rtl="1"/>
            <a:r>
              <a:rPr lang="fa-IR" sz="2400" dirty="0" smtClean="0">
                <a:cs typeface="2  Nazanin" panose="00000400000000000000" pitchFamily="2" charset="-78"/>
              </a:rPr>
              <a:t>پس </a:t>
            </a:r>
            <a:r>
              <a:rPr lang="fa-IR" sz="2400" dirty="0">
                <a:cs typeface="2  Nazanin" panose="00000400000000000000" pitchFamily="2" charset="-78"/>
              </a:rPr>
              <a:t>از ورود به بخش، ضمن تداوم تماس پوستی اگر اولین تغذیه با شیر مادر در ساعت اول انجام نشده به مادر کمک نمایید تا نوزاد هر چه سریعتر با آغوز تغذیه شود</a:t>
            </a:r>
            <a:r>
              <a:rPr lang="fa-IR" sz="2400" dirty="0" smtClean="0">
                <a:cs typeface="2  Nazanin" panose="00000400000000000000" pitchFamily="2" charset="-78"/>
              </a:rPr>
              <a:t>.</a:t>
            </a:r>
          </a:p>
          <a:p>
            <a:pPr algn="r" rtl="1"/>
            <a:r>
              <a:rPr lang="fa-IR" sz="2400" dirty="0" smtClean="0">
                <a:cs typeface="2  Nazanin" panose="00000400000000000000" pitchFamily="2" charset="-78"/>
              </a:rPr>
              <a:t> </a:t>
            </a:r>
            <a:r>
              <a:rPr lang="fa-IR" sz="2400" dirty="0">
                <a:cs typeface="2  Nazanin" panose="00000400000000000000" pitchFamily="2" charset="-78"/>
              </a:rPr>
              <a:t>در موارد زایمان سزارین با بیهوشی عمومی در صورت توانایی پاسخ گویی مادر( عموما در حوالی ساعت اول) حتی اگر کمی خواب آلود هم باشد کمک نمایید تغذیه با آغوز انجام </a:t>
            </a:r>
            <a:r>
              <a:rPr lang="fa-IR" sz="2400" dirty="0" smtClean="0">
                <a:cs typeface="2  Nazanin" panose="00000400000000000000" pitchFamily="2" charset="-78"/>
              </a:rPr>
              <a:t>شود.</a:t>
            </a:r>
          </a:p>
          <a:p>
            <a:pPr algn="r" rtl="1"/>
            <a:r>
              <a:rPr lang="fa-IR" sz="2400" dirty="0" smtClean="0">
                <a:cs typeface="2  Nazanin" panose="00000400000000000000" pitchFamily="2" charset="-78"/>
              </a:rPr>
              <a:t> </a:t>
            </a:r>
            <a:r>
              <a:rPr lang="fa-IR" sz="2400" dirty="0">
                <a:cs typeface="2  Nazanin" panose="00000400000000000000" pitchFamily="2" charset="-78"/>
              </a:rPr>
              <a:t>.حمایت هاي بیشتر براي در آغوش گرفتن و به پستان گذاشتن نوزاد باید براي مادرانی که مسکن نارکوتیک گرفته اند یا سزارین شده اند و یا اولین تماسشان با نوزاد به تعویق افتاده، ارائه شود. </a:t>
            </a:r>
            <a:endParaRPr lang="fa-IR" sz="2400" dirty="0" smtClean="0">
              <a:cs typeface="2  Nazanin" panose="00000400000000000000" pitchFamily="2" charset="-78"/>
            </a:endParaRPr>
          </a:p>
          <a:p>
            <a:pPr algn="r" rtl="1"/>
            <a:r>
              <a:rPr lang="fa-IR" sz="2400" dirty="0" smtClean="0">
                <a:cs typeface="2  Nazanin" panose="00000400000000000000" pitchFamily="2" charset="-78"/>
              </a:rPr>
              <a:t>تسهیلات </a:t>
            </a:r>
            <a:r>
              <a:rPr lang="fa-IR" sz="2400" dirty="0">
                <a:cs typeface="2  Nazanin" panose="00000400000000000000" pitchFamily="2" charset="-78"/>
              </a:rPr>
              <a:t>لازم جهت ملاقات پدر و حضور همراه مادر در بخش فراهم شود.</a:t>
            </a:r>
            <a:endParaRPr lang="en-US" sz="2400" dirty="0">
              <a:cs typeface="2  Nazanin" panose="00000400000000000000" pitchFamily="2" charset="-78"/>
            </a:endParaRPr>
          </a:p>
        </p:txBody>
      </p:sp>
    </p:spTree>
    <p:extLst>
      <p:ext uri="{BB962C8B-B14F-4D97-AF65-F5344CB8AC3E}">
        <p14:creationId xmlns:p14="http://schemas.microsoft.com/office/powerpoint/2010/main" val="1369752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با سپاس از توجه شما</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D:\بازآموزی شیر مادر\skin-to-skin-contact-mum-newborn-660x4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0389" y="1865869"/>
            <a:ext cx="7933037" cy="4782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210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rtl="1"/>
            <a:r>
              <a:rPr lang="ar-YE" sz="2800" dirty="0">
                <a:cs typeface="2  Nazanin" panose="00000400000000000000" pitchFamily="2" charset="-78"/>
              </a:rPr>
              <a:t>رشد و بلوغ مغزی, </a:t>
            </a:r>
            <a:r>
              <a:rPr lang="ar-YE" sz="2800" dirty="0" smtClean="0">
                <a:cs typeface="2  Nazanin" panose="00000400000000000000" pitchFamily="2" charset="-78"/>
              </a:rPr>
              <a:t>به </a:t>
            </a:r>
            <a:r>
              <a:rPr lang="ar-YE" sz="2800" dirty="0">
                <a:cs typeface="2  Nazanin" panose="00000400000000000000" pitchFamily="2" charset="-78"/>
              </a:rPr>
              <a:t>انتقال دهنده­های عصبی که به فشار و تحریک لمسی ملایم پاسخ می­دهند, وابسته </a:t>
            </a:r>
            <a:r>
              <a:rPr lang="ar-YE" sz="2800" dirty="0" smtClean="0">
                <a:cs typeface="2  Nazanin" panose="00000400000000000000" pitchFamily="2" charset="-78"/>
              </a:rPr>
              <a:t>است</a:t>
            </a:r>
            <a:r>
              <a:rPr lang="fa-IR" sz="2800" dirty="0" smtClean="0">
                <a:cs typeface="2  Nazanin" panose="00000400000000000000" pitchFamily="2" charset="-78"/>
              </a:rPr>
              <a:t>.</a:t>
            </a:r>
          </a:p>
          <a:p>
            <a:pPr algn="r" rtl="1"/>
            <a:r>
              <a:rPr lang="ar-YE" sz="2800" dirty="0">
                <a:cs typeface="2  Nazanin" panose="00000400000000000000" pitchFamily="2" charset="-78"/>
              </a:rPr>
              <a:t>پاسخ نوزادان به تحریک </a:t>
            </a:r>
            <a:r>
              <a:rPr lang="fa-IR" sz="2800" dirty="0" smtClean="0">
                <a:cs typeface="2  Nazanin" panose="00000400000000000000" pitchFamily="2" charset="-78"/>
              </a:rPr>
              <a:t>پوستی </a:t>
            </a:r>
            <a:r>
              <a:rPr lang="ar-YE" sz="2800" dirty="0" smtClean="0">
                <a:cs typeface="2  Nazanin" panose="00000400000000000000" pitchFamily="2" charset="-78"/>
              </a:rPr>
              <a:t>در </a:t>
            </a:r>
            <a:r>
              <a:rPr lang="ar-YE" sz="2800" dirty="0">
                <a:cs typeface="2  Nazanin" panose="00000400000000000000" pitchFamily="2" charset="-78"/>
              </a:rPr>
              <a:t>روزهای اول زندگی بیشتر از سایر روش­های تحریکی است زیرا پوست بزرگترین ارگان حسی و سیستم لمسی بوده که دارای قابلیت عملکرد می­گردد. </a:t>
            </a:r>
            <a:endParaRPr lang="fa-IR" sz="2800" dirty="0" smtClean="0">
              <a:cs typeface="2  Nazanin" panose="00000400000000000000" pitchFamily="2" charset="-78"/>
            </a:endParaRPr>
          </a:p>
          <a:p>
            <a:pPr algn="r" rtl="1"/>
            <a:r>
              <a:rPr lang="ar-YE" sz="2800" dirty="0">
                <a:cs typeface="2  Nazanin" panose="00000400000000000000" pitchFamily="2" charset="-78"/>
              </a:rPr>
              <a:t>تحریک زودهنگام نوزاد منجر به تغییر در رشد سلول­های مغزی شده و رفتار </a:t>
            </a:r>
            <a:r>
              <a:rPr lang="ar-YE" sz="2800" dirty="0">
                <a:solidFill>
                  <a:srgbClr val="FF0000"/>
                </a:solidFill>
                <a:cs typeface="2  Nazanin" panose="00000400000000000000" pitchFamily="2" charset="-78"/>
              </a:rPr>
              <a:t>انطباقی را بهبود بخشیده </a:t>
            </a:r>
            <a:r>
              <a:rPr lang="ar-YE" sz="2800" dirty="0">
                <a:cs typeface="2  Nazanin" panose="00000400000000000000" pitchFamily="2" charset="-78"/>
              </a:rPr>
              <a:t>و در نهایت باعث تکامل </a:t>
            </a:r>
            <a:r>
              <a:rPr lang="ar-YE" sz="2800" dirty="0">
                <a:solidFill>
                  <a:srgbClr val="FF0000"/>
                </a:solidFill>
                <a:cs typeface="2  Nazanin" panose="00000400000000000000" pitchFamily="2" charset="-78"/>
              </a:rPr>
              <a:t>بهینه سنی </a:t>
            </a:r>
            <a:r>
              <a:rPr lang="ar-YE" sz="2800" dirty="0">
                <a:cs typeface="2  Nazanin" panose="00000400000000000000" pitchFamily="2" charset="-78"/>
              </a:rPr>
              <a:t>می­شود</a:t>
            </a:r>
            <a:endParaRPr lang="en-US" sz="2800" dirty="0">
              <a:cs typeface="2  Nazanin" panose="00000400000000000000" pitchFamily="2" charset="-78"/>
            </a:endParaRPr>
          </a:p>
        </p:txBody>
      </p:sp>
    </p:spTree>
    <p:extLst>
      <p:ext uri="{BB962C8B-B14F-4D97-AF65-F5344CB8AC3E}">
        <p14:creationId xmlns:p14="http://schemas.microsoft.com/office/powerpoint/2010/main" val="1418880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فواید تماس پوست با پوست</a:t>
            </a:r>
            <a:endParaRPr lang="en-US" dirty="0"/>
          </a:p>
        </p:txBody>
      </p:sp>
      <p:sp>
        <p:nvSpPr>
          <p:cNvPr id="3" name="Content Placeholder 2"/>
          <p:cNvSpPr>
            <a:spLocks noGrp="1"/>
          </p:cNvSpPr>
          <p:nvPr>
            <p:ph idx="1"/>
          </p:nvPr>
        </p:nvSpPr>
        <p:spPr/>
        <p:txBody>
          <a:bodyPr>
            <a:noAutofit/>
          </a:bodyPr>
          <a:lstStyle/>
          <a:p>
            <a:pPr algn="r" rtl="1"/>
            <a:r>
              <a:rPr lang="fa-IR" sz="3200" dirty="0" smtClean="0">
                <a:cs typeface="2  Nazanin" panose="00000400000000000000" pitchFamily="2" charset="-78"/>
              </a:rPr>
              <a:t>مکیدن </a:t>
            </a:r>
            <a:r>
              <a:rPr lang="fa-IR" sz="3200" dirty="0">
                <a:cs typeface="2  Nazanin" panose="00000400000000000000" pitchFamily="2" charset="-78"/>
              </a:rPr>
              <a:t>موثرتری در اولین </a:t>
            </a:r>
            <a:r>
              <a:rPr lang="fa-IR" sz="3200" dirty="0" smtClean="0">
                <a:cs typeface="2  Nazanin" panose="00000400000000000000" pitchFamily="2" charset="-78"/>
              </a:rPr>
              <a:t>تغذیه</a:t>
            </a:r>
          </a:p>
          <a:p>
            <a:pPr algn="r" rtl="1"/>
            <a:r>
              <a:rPr lang="fa-IR" sz="3200" dirty="0" smtClean="0">
                <a:cs typeface="2  Nazanin" panose="00000400000000000000" pitchFamily="2" charset="-78"/>
              </a:rPr>
              <a:t>منجر </a:t>
            </a:r>
            <a:r>
              <a:rPr lang="fa-IR" sz="3200" dirty="0">
                <a:cs typeface="2  Nazanin" panose="00000400000000000000" pitchFamily="2" charset="-78"/>
              </a:rPr>
              <a:t>به افزایش قابل توجه میزان تغذیه </a:t>
            </a:r>
            <a:r>
              <a:rPr lang="fa-IR" sz="3200" dirty="0" smtClean="0">
                <a:cs typeface="2  Nazanin" panose="00000400000000000000" pitchFamily="2" charset="-78"/>
              </a:rPr>
              <a:t>باشیرمادر </a:t>
            </a:r>
            <a:r>
              <a:rPr lang="fa-IR" sz="3200" dirty="0">
                <a:cs typeface="2  Nazanin" panose="00000400000000000000" pitchFamily="2" charset="-78"/>
              </a:rPr>
              <a:t>و طول مدت </a:t>
            </a:r>
            <a:r>
              <a:rPr lang="fa-IR" sz="3200" dirty="0" smtClean="0">
                <a:cs typeface="2  Nazanin" panose="00000400000000000000" pitchFamily="2" charset="-78"/>
              </a:rPr>
              <a:t>شیردهی میشود.</a:t>
            </a:r>
          </a:p>
          <a:p>
            <a:pPr algn="r" rtl="1"/>
            <a:r>
              <a:rPr lang="fa-IR" sz="3200" dirty="0" smtClean="0">
                <a:cs typeface="2  Nazanin" panose="00000400000000000000" pitchFamily="2" charset="-78"/>
              </a:rPr>
              <a:t>حتی </a:t>
            </a:r>
            <a:r>
              <a:rPr lang="fa-IR" sz="3200" dirty="0">
                <a:cs typeface="2  Nazanin" panose="00000400000000000000" pitchFamily="2" charset="-78"/>
              </a:rPr>
              <a:t>تماس کوتاه مدت 20-15 دقیقه ای طی ساعت اول تولد مفید بوده است در حالی که حتی 20 دقیقه جدایی در طول ساعت اول میتواند زیان آور باشد.</a:t>
            </a:r>
            <a:endParaRPr lang="en-US" sz="3200" dirty="0">
              <a:cs typeface="2  Nazanin" panose="00000400000000000000" pitchFamily="2" charset="-78"/>
            </a:endParaRPr>
          </a:p>
        </p:txBody>
      </p:sp>
    </p:spTree>
    <p:extLst>
      <p:ext uri="{BB962C8B-B14F-4D97-AF65-F5344CB8AC3E}">
        <p14:creationId xmlns:p14="http://schemas.microsoft.com/office/powerpoint/2010/main" val="3718290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b="1" dirty="0" smtClean="0"/>
              <a:t>Over </a:t>
            </a:r>
            <a:r>
              <a:rPr lang="en-US" sz="2400" b="1" dirty="0"/>
              <a:t>820 000 children's lives could be saved every year among children under 5 years, and 20 000 annual deaths from breast </a:t>
            </a:r>
            <a:r>
              <a:rPr lang="en-US" sz="2400" b="1" dirty="0" smtClean="0"/>
              <a:t>cancer if </a:t>
            </a:r>
            <a:r>
              <a:rPr lang="en-US" sz="2400" b="1" dirty="0"/>
              <a:t>all children 0–23 months were optimally breastfed</a:t>
            </a:r>
            <a:r>
              <a:rPr lang="en-US" sz="2400" b="1" dirty="0" smtClean="0"/>
              <a:t>.</a:t>
            </a:r>
          </a:p>
          <a:p>
            <a:r>
              <a:rPr lang="en-US" sz="2400" b="1" dirty="0" smtClean="0"/>
              <a:t> </a:t>
            </a:r>
            <a:r>
              <a:rPr lang="en-US" sz="2400" b="1" dirty="0"/>
              <a:t>Breastfeeding </a:t>
            </a:r>
            <a:r>
              <a:rPr lang="en-US" sz="2400" b="1" dirty="0">
                <a:solidFill>
                  <a:srgbClr val="FF0000"/>
                </a:solidFill>
              </a:rPr>
              <a:t>improves IQ, school </a:t>
            </a:r>
            <a:r>
              <a:rPr lang="en-US" sz="2400" b="1" dirty="0" smtClean="0">
                <a:solidFill>
                  <a:srgbClr val="FF0000"/>
                </a:solidFill>
              </a:rPr>
              <a:t>attendance.</a:t>
            </a:r>
            <a:endParaRPr lang="en-US" sz="2400" b="1" dirty="0">
              <a:solidFill>
                <a:srgbClr val="FF0000"/>
              </a:solidFill>
            </a:endParaRPr>
          </a:p>
          <a:p>
            <a:r>
              <a:rPr lang="en-US" sz="2400" b="1" dirty="0">
                <a:solidFill>
                  <a:srgbClr val="FF0000"/>
                </a:solidFill>
              </a:rPr>
              <a:t>Improving child development and reducing health costs </a:t>
            </a:r>
            <a:r>
              <a:rPr lang="en-US" sz="2400" b="1" dirty="0"/>
              <a:t>through breastfeeding results in economic gains for individual families as well as at the national level.</a:t>
            </a:r>
          </a:p>
          <a:p>
            <a:endParaRPr lang="en-US" sz="2400" dirty="0"/>
          </a:p>
        </p:txBody>
      </p:sp>
    </p:spTree>
    <p:extLst>
      <p:ext uri="{BB962C8B-B14F-4D97-AF65-F5344CB8AC3E}">
        <p14:creationId xmlns:p14="http://schemas.microsoft.com/office/powerpoint/2010/main" val="74283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Short term Benefits</a:t>
            </a:r>
            <a:endParaRPr lang="fa-IR" dirty="0"/>
          </a:p>
        </p:txBody>
      </p:sp>
      <p:sp>
        <p:nvSpPr>
          <p:cNvPr id="3" name="Content Placeholder 2"/>
          <p:cNvSpPr>
            <a:spLocks noGrp="1"/>
          </p:cNvSpPr>
          <p:nvPr>
            <p:ph idx="1"/>
          </p:nvPr>
        </p:nvSpPr>
        <p:spPr/>
        <p:txBody>
          <a:bodyPr>
            <a:normAutofit fontScale="92500" lnSpcReduction="10000"/>
          </a:bodyPr>
          <a:lstStyle/>
          <a:p>
            <a:pPr algn="just"/>
            <a:r>
              <a:rPr lang="en-US" sz="4000" dirty="0"/>
              <a:t>Breastfeeding might also protect against deaths </a:t>
            </a:r>
            <a:r>
              <a:rPr lang="en-US" sz="4000" dirty="0" smtClean="0"/>
              <a:t>in high-income </a:t>
            </a:r>
            <a:r>
              <a:rPr lang="en-US" sz="4000" dirty="0"/>
              <a:t>countries. </a:t>
            </a:r>
            <a:r>
              <a:rPr lang="en-US" sz="4000" dirty="0" smtClean="0"/>
              <a:t>breastfeeding </a:t>
            </a:r>
            <a:r>
              <a:rPr lang="en-US" sz="4000" dirty="0"/>
              <a:t>was </a:t>
            </a:r>
            <a:r>
              <a:rPr lang="en-US" sz="4000" dirty="0" smtClean="0"/>
              <a:t>associated with </a:t>
            </a:r>
            <a:r>
              <a:rPr lang="en-US" sz="4000" dirty="0"/>
              <a:t>a </a:t>
            </a:r>
            <a:r>
              <a:rPr lang="en-US" sz="4000" dirty="0">
                <a:solidFill>
                  <a:srgbClr val="FF0000"/>
                </a:solidFill>
              </a:rPr>
              <a:t>36% </a:t>
            </a:r>
            <a:r>
              <a:rPr lang="en-US" sz="4000" dirty="0" smtClean="0">
                <a:solidFill>
                  <a:srgbClr val="FF0000"/>
                </a:solidFill>
              </a:rPr>
              <a:t>reduction </a:t>
            </a:r>
            <a:r>
              <a:rPr lang="en-US" sz="4000" dirty="0">
                <a:solidFill>
                  <a:srgbClr val="FF0000"/>
                </a:solidFill>
              </a:rPr>
              <a:t>in sudden </a:t>
            </a:r>
            <a:r>
              <a:rPr lang="en-US" sz="4000" dirty="0" smtClean="0">
                <a:solidFill>
                  <a:srgbClr val="FF0000"/>
                </a:solidFill>
              </a:rPr>
              <a:t>infant deaths</a:t>
            </a:r>
            <a:r>
              <a:rPr lang="en-US" sz="4000" dirty="0">
                <a:solidFill>
                  <a:srgbClr val="FF0000"/>
                </a:solidFill>
              </a:rPr>
              <a:t>.</a:t>
            </a:r>
          </a:p>
          <a:p>
            <a:pPr algn="just"/>
            <a:r>
              <a:rPr lang="en-US" sz="4000" dirty="0" smtClean="0"/>
              <a:t>58</a:t>
            </a:r>
            <a:r>
              <a:rPr lang="en-US" sz="4000" dirty="0"/>
              <a:t>% </a:t>
            </a:r>
            <a:r>
              <a:rPr lang="en-US" sz="4000" dirty="0" smtClean="0"/>
              <a:t> </a:t>
            </a:r>
            <a:r>
              <a:rPr lang="en-US" sz="4000" dirty="0"/>
              <a:t>decrease </a:t>
            </a:r>
            <a:r>
              <a:rPr lang="en-US" sz="4000" dirty="0" smtClean="0"/>
              <a:t>in </a:t>
            </a:r>
            <a:r>
              <a:rPr lang="en-US" sz="4000" dirty="0" err="1" smtClean="0">
                <a:solidFill>
                  <a:srgbClr val="FF0000"/>
                </a:solidFill>
              </a:rPr>
              <a:t>necrotising</a:t>
            </a:r>
            <a:r>
              <a:rPr lang="en-US" sz="4000" dirty="0" smtClean="0">
                <a:solidFill>
                  <a:srgbClr val="FF0000"/>
                </a:solidFill>
              </a:rPr>
              <a:t> </a:t>
            </a:r>
            <a:r>
              <a:rPr lang="en-US" sz="4000" dirty="0" err="1" smtClean="0">
                <a:solidFill>
                  <a:srgbClr val="FF0000"/>
                </a:solidFill>
              </a:rPr>
              <a:t>enterocolitis</a:t>
            </a:r>
            <a:r>
              <a:rPr lang="en-US" sz="4000" dirty="0" smtClean="0"/>
              <a:t>, in </a:t>
            </a:r>
            <a:r>
              <a:rPr lang="en-US" sz="4000" dirty="0"/>
              <a:t>all settings</a:t>
            </a:r>
            <a:r>
              <a:rPr lang="en-US" sz="4000" dirty="0" smtClean="0"/>
              <a:t>.</a:t>
            </a:r>
            <a:endParaRPr lang="en-US" sz="4000" dirty="0"/>
          </a:p>
        </p:txBody>
      </p:sp>
    </p:spTree>
    <p:extLst>
      <p:ext uri="{BB962C8B-B14F-4D97-AF65-F5344CB8AC3E}">
        <p14:creationId xmlns:p14="http://schemas.microsoft.com/office/powerpoint/2010/main" val="235574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pPr algn="just"/>
            <a:r>
              <a:rPr lang="en-US" sz="3200" dirty="0"/>
              <a:t>About </a:t>
            </a:r>
            <a:r>
              <a:rPr lang="en-US" sz="3200" dirty="0">
                <a:solidFill>
                  <a:srgbClr val="FF0000"/>
                </a:solidFill>
              </a:rPr>
              <a:t>half of all </a:t>
            </a:r>
            <a:r>
              <a:rPr lang="en-US" sz="3200" dirty="0" err="1">
                <a:solidFill>
                  <a:srgbClr val="FF0000"/>
                </a:solidFill>
              </a:rPr>
              <a:t>diarrhoea</a:t>
            </a:r>
            <a:r>
              <a:rPr lang="en-US" sz="3200" dirty="0">
                <a:solidFill>
                  <a:srgbClr val="FF0000"/>
                </a:solidFill>
              </a:rPr>
              <a:t> episodes </a:t>
            </a:r>
            <a:r>
              <a:rPr lang="en-US" sz="3200" dirty="0" smtClean="0">
                <a:solidFill>
                  <a:srgbClr val="FF0000"/>
                </a:solidFill>
              </a:rPr>
              <a:t> and </a:t>
            </a:r>
            <a:r>
              <a:rPr lang="en-US" sz="3200" dirty="0">
                <a:solidFill>
                  <a:srgbClr val="FF0000"/>
                </a:solidFill>
              </a:rPr>
              <a:t>a third of respiratory infections would </a:t>
            </a:r>
            <a:r>
              <a:rPr lang="en-US" sz="3200" dirty="0"/>
              <a:t>be avoided by </a:t>
            </a:r>
            <a:r>
              <a:rPr lang="en-US" sz="3200" dirty="0" smtClean="0"/>
              <a:t>breastfeeding</a:t>
            </a:r>
            <a:r>
              <a:rPr lang="en-US" sz="3200" dirty="0"/>
              <a:t>. </a:t>
            </a:r>
            <a:endParaRPr lang="en-US" sz="3200" dirty="0" smtClean="0"/>
          </a:p>
          <a:p>
            <a:pPr algn="just"/>
            <a:r>
              <a:rPr lang="en-US" sz="3200" dirty="0"/>
              <a:t>Protection against hospital </a:t>
            </a:r>
            <a:r>
              <a:rPr lang="en-US" sz="3200" dirty="0" smtClean="0"/>
              <a:t>admissions </a:t>
            </a:r>
            <a:r>
              <a:rPr lang="en-US" sz="3200" dirty="0"/>
              <a:t>due to these disorders is even greater: </a:t>
            </a:r>
            <a:r>
              <a:rPr lang="en-US" sz="3200" dirty="0" smtClean="0"/>
              <a:t>breastfeeding could </a:t>
            </a:r>
            <a:r>
              <a:rPr lang="en-US" sz="3200" dirty="0"/>
              <a:t>prevent 72% of admissions for </a:t>
            </a:r>
            <a:r>
              <a:rPr lang="en-US" sz="3200" dirty="0" err="1"/>
              <a:t>diarrhoea</a:t>
            </a:r>
            <a:r>
              <a:rPr lang="en-US" sz="3200" dirty="0"/>
              <a:t> and </a:t>
            </a:r>
            <a:r>
              <a:rPr lang="en-US" sz="3200" dirty="0" smtClean="0"/>
              <a:t>57% of </a:t>
            </a:r>
            <a:r>
              <a:rPr lang="en-US" sz="3200" dirty="0"/>
              <a:t>those for respiratory infections</a:t>
            </a:r>
            <a:endParaRPr lang="fa-IR" sz="3200" dirty="0"/>
          </a:p>
        </p:txBody>
      </p:sp>
    </p:spTree>
    <p:extLst>
      <p:ext uri="{BB962C8B-B14F-4D97-AF65-F5344CB8AC3E}">
        <p14:creationId xmlns:p14="http://schemas.microsoft.com/office/powerpoint/2010/main" val="2491832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r>
              <a:rPr lang="en-US" sz="3200" dirty="0"/>
              <a:t>Our reviews suggest important </a:t>
            </a:r>
            <a:r>
              <a:rPr lang="en-US" sz="3200" dirty="0">
                <a:solidFill>
                  <a:srgbClr val="FF0000"/>
                </a:solidFill>
              </a:rPr>
              <a:t>protection </a:t>
            </a:r>
            <a:r>
              <a:rPr lang="en-US" sz="3200" dirty="0" smtClean="0">
                <a:solidFill>
                  <a:srgbClr val="FF0000"/>
                </a:solidFill>
              </a:rPr>
              <a:t>against otitis </a:t>
            </a:r>
            <a:r>
              <a:rPr lang="en-US" sz="3200" dirty="0">
                <a:solidFill>
                  <a:srgbClr val="FF0000"/>
                </a:solidFill>
              </a:rPr>
              <a:t>media in children younger than 2 years of </a:t>
            </a:r>
            <a:r>
              <a:rPr lang="en-US" sz="3200" dirty="0" smtClean="0">
                <a:solidFill>
                  <a:srgbClr val="FF0000"/>
                </a:solidFill>
              </a:rPr>
              <a:t>age, mostly </a:t>
            </a:r>
            <a:r>
              <a:rPr lang="en-US" sz="3200" dirty="0">
                <a:solidFill>
                  <a:srgbClr val="FF0000"/>
                </a:solidFill>
              </a:rPr>
              <a:t>from high-income settings</a:t>
            </a:r>
            <a:r>
              <a:rPr lang="en-US" sz="3200" dirty="0"/>
              <a:t>, but </a:t>
            </a:r>
            <a:r>
              <a:rPr lang="en-US" sz="3200" dirty="0" smtClean="0"/>
              <a:t>inconclusive findings </a:t>
            </a:r>
            <a:r>
              <a:rPr lang="en-US" sz="3200" dirty="0"/>
              <a:t>for older </a:t>
            </a:r>
            <a:r>
              <a:rPr lang="en-US" sz="3200" dirty="0" smtClean="0"/>
              <a:t>children.</a:t>
            </a:r>
            <a:endParaRPr lang="en-US" sz="3200" dirty="0"/>
          </a:p>
          <a:p>
            <a:r>
              <a:rPr lang="en-US" sz="3200" dirty="0"/>
              <a:t> </a:t>
            </a:r>
            <a:r>
              <a:rPr lang="en-US" sz="3200" dirty="0" smtClean="0"/>
              <a:t> </a:t>
            </a:r>
            <a:r>
              <a:rPr lang="en-US" sz="3200" dirty="0"/>
              <a:t>no </a:t>
            </a:r>
            <a:r>
              <a:rPr lang="en-US" sz="3200" dirty="0" smtClean="0"/>
              <a:t>clear evidence </a:t>
            </a:r>
            <a:r>
              <a:rPr lang="en-US" sz="3200" dirty="0"/>
              <a:t>of protection </a:t>
            </a:r>
            <a:r>
              <a:rPr lang="en-US" sz="3200" dirty="0">
                <a:solidFill>
                  <a:srgbClr val="FF0000"/>
                </a:solidFill>
              </a:rPr>
              <a:t>against allergic </a:t>
            </a:r>
            <a:r>
              <a:rPr lang="en-US" sz="3200" dirty="0" smtClean="0">
                <a:solidFill>
                  <a:srgbClr val="FF0000"/>
                </a:solidFill>
              </a:rPr>
              <a:t>disorders, no association </a:t>
            </a:r>
            <a:r>
              <a:rPr lang="en-US" sz="3200" dirty="0">
                <a:solidFill>
                  <a:srgbClr val="FF0000"/>
                </a:solidFill>
              </a:rPr>
              <a:t>with eczema or food allergies and </a:t>
            </a:r>
            <a:r>
              <a:rPr lang="en-US" sz="3200" dirty="0" smtClean="0">
                <a:solidFill>
                  <a:srgbClr val="FF0000"/>
                </a:solidFill>
              </a:rPr>
              <a:t>some evidence </a:t>
            </a:r>
            <a:r>
              <a:rPr lang="en-US" sz="3200" dirty="0">
                <a:solidFill>
                  <a:srgbClr val="FF0000"/>
                </a:solidFill>
              </a:rPr>
              <a:t>of protection against allergic rhinitis </a:t>
            </a:r>
            <a:r>
              <a:rPr lang="en-US" sz="3200" dirty="0" smtClean="0">
                <a:solidFill>
                  <a:srgbClr val="FF0000"/>
                </a:solidFill>
              </a:rPr>
              <a:t>in children </a:t>
            </a:r>
            <a:r>
              <a:rPr lang="en-US" sz="3200" dirty="0">
                <a:solidFill>
                  <a:srgbClr val="FF0000"/>
                </a:solidFill>
              </a:rPr>
              <a:t>younger than 5 years.</a:t>
            </a:r>
          </a:p>
          <a:p>
            <a:endParaRPr lang="en-US" sz="3200" dirty="0"/>
          </a:p>
          <a:p>
            <a:endParaRPr lang="fa-IR" sz="3200" dirty="0"/>
          </a:p>
        </p:txBody>
      </p:sp>
    </p:spTree>
    <p:extLst>
      <p:ext uri="{BB962C8B-B14F-4D97-AF65-F5344CB8AC3E}">
        <p14:creationId xmlns:p14="http://schemas.microsoft.com/office/powerpoint/2010/main" val="24602156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1007</TotalTime>
  <Words>2981</Words>
  <Application>Microsoft Office PowerPoint</Application>
  <PresentationFormat>Custom</PresentationFormat>
  <Paragraphs>110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Facet</vt:lpstr>
      <vt:lpstr>تماس پوست با پوست</vt:lpstr>
      <vt:lpstr>PowerPoint Presentation</vt:lpstr>
      <vt:lpstr>PowerPoint Presentation</vt:lpstr>
      <vt:lpstr>PowerPoint Presentation</vt:lpstr>
      <vt:lpstr>فواید تماس پوست با پوست</vt:lpstr>
      <vt:lpstr>PowerPoint Presentation</vt:lpstr>
      <vt:lpstr>Short term Benefits</vt:lpstr>
      <vt:lpstr>PowerPoint Presentation</vt:lpstr>
      <vt:lpstr>PowerPoint Presentation</vt:lpstr>
      <vt:lpstr>PowerPoint Presentation</vt:lpstr>
      <vt:lpstr>PowerPoint Presentation</vt:lpstr>
      <vt:lpstr>Long-term effects in children: </vt:lpstr>
      <vt:lpstr>PowerPoint Presentation</vt:lpstr>
      <vt:lpstr>Effect on mother</vt:lpstr>
      <vt:lpstr>.مزایای تماس پوست با پوست مادر و نوزاد پس از تولد</vt:lpstr>
      <vt:lpstr>PowerPoint Presentation</vt:lpstr>
      <vt:lpstr>PowerPoint Presentation</vt:lpstr>
      <vt:lpstr>Bondingاهمیت </vt:lpstr>
      <vt:lpstr>تماس پوست با پوست باعث </vt:lpstr>
      <vt:lpstr>مزایای شر وع تغذیه با شیرمادر در ساعت اول تولد</vt:lpstr>
      <vt:lpstr>PowerPoint Presentation</vt:lpstr>
      <vt:lpstr>PowerPoint Presentation</vt:lpstr>
      <vt:lpstr>PowerPoint Presentation</vt:lpstr>
      <vt:lpstr>PowerPoint Presentation</vt:lpstr>
      <vt:lpstr>زایمان طبیعی</vt:lpstr>
      <vt:lpstr>PowerPoint Presentation</vt:lpstr>
      <vt:lpstr>وظیفه تیم پزشکی در ساعت اول تولد: </vt:lpstr>
      <vt:lpstr>PowerPoint Presentation</vt:lpstr>
      <vt:lpstr>PowerPoint Presentation</vt:lpstr>
      <vt:lpstr>PowerPoint Presentation</vt:lpstr>
      <vt:lpstr>PowerPoint Presentation</vt:lpstr>
      <vt:lpstr>PowerPoint Presentation</vt:lpstr>
      <vt:lpstr>سزارین با بی حسی ناحیه اي ( اسپینال یا اپی دورال</vt:lpstr>
      <vt:lpstr>PowerPoint Presentation</vt:lpstr>
      <vt:lpstr>PowerPoint Presentation</vt:lpstr>
      <vt:lpstr>سزارین با بیهوشی عمومی</vt:lpstr>
      <vt:lpstr>PowerPoint Presentation</vt:lpstr>
      <vt:lpstr>وظیفه تیم پزشکی در بخش بعد از زایمان</vt:lpstr>
      <vt:lpstr>با سپاس از توجه شما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win7</dc:creator>
  <cp:lastModifiedBy>home</cp:lastModifiedBy>
  <cp:revision>45</cp:revision>
  <dcterms:created xsi:type="dcterms:W3CDTF">2019-08-10T04:01:10Z</dcterms:created>
  <dcterms:modified xsi:type="dcterms:W3CDTF">2019-08-15T03:32:19Z</dcterms:modified>
</cp:coreProperties>
</file>